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9" r:id="rId4"/>
    <p:sldId id="262" r:id="rId5"/>
    <p:sldId id="258" r:id="rId6"/>
    <p:sldId id="261" r:id="rId7"/>
    <p:sldId id="263" r:id="rId8"/>
    <p:sldId id="268" r:id="rId9"/>
    <p:sldId id="271" r:id="rId10"/>
    <p:sldId id="272" r:id="rId11"/>
    <p:sldId id="264" r:id="rId12"/>
    <p:sldId id="273" r:id="rId13"/>
    <p:sldId id="260" r:id="rId14"/>
    <p:sldId id="274" r:id="rId15"/>
    <p:sldId id="275" r:id="rId16"/>
    <p:sldId id="277" r:id="rId17"/>
    <p:sldId id="276" r:id="rId18"/>
    <p:sldId id="281" r:id="rId19"/>
    <p:sldId id="278" r:id="rId20"/>
    <p:sldId id="282" r:id="rId21"/>
    <p:sldId id="279" r:id="rId22"/>
    <p:sldId id="283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5394748-207E-45BB-AE33-D6F20070D5F0}">
          <p14:sldIdLst>
            <p14:sldId id="256"/>
            <p14:sldId id="257"/>
            <p14:sldId id="259"/>
            <p14:sldId id="262"/>
            <p14:sldId id="258"/>
            <p14:sldId id="261"/>
            <p14:sldId id="263"/>
            <p14:sldId id="268"/>
            <p14:sldId id="271"/>
            <p14:sldId id="272"/>
            <p14:sldId id="264"/>
            <p14:sldId id="273"/>
            <p14:sldId id="260"/>
            <p14:sldId id="274"/>
            <p14:sldId id="275"/>
            <p14:sldId id="277"/>
            <p14:sldId id="276"/>
            <p14:sldId id="281"/>
            <p14:sldId id="278"/>
            <p14:sldId id="282"/>
            <p14:sldId id="279"/>
            <p14:sldId id="283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22" userDrawn="1">
          <p15:clr>
            <a:srgbClr val="A4A3A4"/>
          </p15:clr>
        </p15:guide>
        <p15:guide id="4" pos="6085" userDrawn="1">
          <p15:clr>
            <a:srgbClr val="A4A3A4"/>
          </p15:clr>
        </p15:guide>
        <p15:guide id="5" pos="1572" userDrawn="1">
          <p15:clr>
            <a:srgbClr val="A4A3A4"/>
          </p15:clr>
        </p15:guide>
        <p15:guide id="6" orient="horz" pos="352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蔡　沢坤" initials="蔡　沢坤" lastIdx="2" clrIdx="0">
    <p:extLst>
      <p:ext uri="{19B8F6BF-5375-455C-9EA6-DF929625EA0E}">
        <p15:presenceInfo xmlns:p15="http://schemas.microsoft.com/office/powerpoint/2012/main" userId="蔡　沢坤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8F"/>
    <a:srgbClr val="FFDD71"/>
    <a:srgbClr val="A6DCAB"/>
    <a:srgbClr val="E1FFE1"/>
    <a:srgbClr val="CCFFCC"/>
    <a:srgbClr val="F8EED0"/>
    <a:srgbClr val="F5E6BD"/>
    <a:srgbClr val="E2C8D2"/>
    <a:srgbClr val="C3E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D83EE-833F-4382-B3BC-BDE97B816953}" v="3" dt="2020-02-07T01:05:57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6349" autoAdjust="0"/>
  </p:normalViewPr>
  <p:slideViewPr>
    <p:cSldViewPr snapToGrid="0">
      <p:cViewPr>
        <p:scale>
          <a:sx n="100" d="100"/>
          <a:sy n="100" d="100"/>
        </p:scale>
        <p:origin x="288" y="216"/>
      </p:cViewPr>
      <p:guideLst>
        <p:guide orient="horz" pos="2160"/>
        <p:guide pos="3840"/>
        <p:guide orient="horz" pos="822"/>
        <p:guide pos="6085"/>
        <p:guide pos="1572"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蔡　沢坤" userId="S::7292502406@utac.u-tokyo.ac.jp::8a7a36cf-3a64-4876-9271-e4a7fac1b29e" providerId="AD" clId="Web-{152D83EE-833F-4382-B3BC-BDE97B816953}"/>
    <pc:docChg chg="modSld">
      <pc:chgData name="蔡　沢坤" userId="S::7292502406@utac.u-tokyo.ac.jp::8a7a36cf-3a64-4876-9271-e4a7fac1b29e" providerId="AD" clId="Web-{152D83EE-833F-4382-B3BC-BDE97B816953}" dt="2020-02-07T01:05:57.721" v="2" actId="1076"/>
      <pc:docMkLst>
        <pc:docMk/>
      </pc:docMkLst>
      <pc:sldChg chg="modSp">
        <pc:chgData name="蔡　沢坤" userId="S::7292502406@utac.u-tokyo.ac.jp::8a7a36cf-3a64-4876-9271-e4a7fac1b29e" providerId="AD" clId="Web-{152D83EE-833F-4382-B3BC-BDE97B816953}" dt="2020-02-07T01:05:57.721" v="2" actId="1076"/>
        <pc:sldMkLst>
          <pc:docMk/>
          <pc:sldMk cId="1612410834" sldId="262"/>
        </pc:sldMkLst>
        <pc:picChg chg="mod">
          <ac:chgData name="蔡　沢坤" userId="S::7292502406@utac.u-tokyo.ac.jp::8a7a36cf-3a64-4876-9271-e4a7fac1b29e" providerId="AD" clId="Web-{152D83EE-833F-4382-B3BC-BDE97B816953}" dt="2020-02-07T01:05:57.721" v="2" actId="1076"/>
          <ac:picMkLst>
            <pc:docMk/>
            <pc:sldMk cId="1612410834" sldId="262"/>
            <ac:picMk id="8" creationId="{20A92FF3-9003-4946-ADC0-CBEAF04BABA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A1701-CF4C-4AA0-91B4-5B43ADA169CB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BA971-4A44-4556-B9FD-92CE23BD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86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BA971-4A44-4556-B9FD-92CE23BD81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2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BA971-4A44-4556-B9FD-92CE23BD81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9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BA971-4A44-4556-B9FD-92CE23BD81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BA971-4A44-4556-B9FD-92CE23BD81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BA971-4A44-4556-B9FD-92CE23BD81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5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09D53573-E958-4165-859C-FB7558923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553341"/>
            <a:ext cx="103632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149991"/>
            <a:ext cx="10363200" cy="1371600"/>
          </a:xfrm>
        </p:spPr>
        <p:txBody>
          <a:bodyPr/>
          <a:lstStyle>
            <a:lvl1pPr>
              <a:defRPr sz="4000" b="1"/>
            </a:lvl1pPr>
          </a:lstStyle>
          <a:p>
            <a:pPr lvl="0"/>
            <a:r>
              <a:rPr lang="ja-JP" altLang="en-US" noProof="0"/>
              <a:t>マスタ タイトルの書式設定</a:t>
            </a:r>
            <a:endParaRPr lang="zh-CN" altLang="en-US" noProof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ja-JP" altLang="en-US" noProof="0"/>
              <a:t>マスタ サブタイトルの書式設定</a:t>
            </a:r>
            <a:endParaRPr lang="zh-CN" altLang="en-US" noProof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57500FB2-CA31-4988-909D-ECE1EE1C87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32974-D7AB-478C-AB82-BC82802BA52B}" type="datetime1">
              <a:rPr lang="ja-JP" altLang="en-US"/>
              <a:pPr>
                <a:defRPr/>
              </a:pPr>
              <a:t>2020/6/3</a:t>
            </a:fld>
            <a:endParaRPr lang="ja-JP" alt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B4D198D3-6883-4865-B7D9-6291FCF5D0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/67</a:t>
            </a:r>
            <a:endParaRPr lang="ja-JP" alt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88200AC-E08C-4F82-9D99-AFF64A1757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0F3669-6E29-4C1D-9DA5-93AF5C3F1F6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58104885"/>
      </p:ext>
    </p:extLst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HGP明朝E" pitchFamily="18" charset="-128"/>
                <a:ea typeface="HGP明朝E" pitchFamily="18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HGS明朝B" pitchFamily="18" charset="-128"/>
                <a:ea typeface="HGS明朝B" pitchFamily="18" charset="-128"/>
              </a:defRPr>
            </a:lvl1pPr>
            <a:lvl2pPr>
              <a:defRPr sz="2000">
                <a:latin typeface="ＭＳ ゴシック" pitchFamily="49" charset="-128"/>
                <a:ea typeface="ＭＳ ゴシック" pitchFamily="49" charset="-128"/>
              </a:defRPr>
            </a:lvl2pPr>
            <a:lvl3pPr>
              <a:defRPr sz="1800">
                <a:latin typeface="ＭＳ ゴシック" pitchFamily="49" charset="-128"/>
                <a:ea typeface="ＭＳ ゴシック" pitchFamily="49" charset="-128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zh-CN" alt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0B21937-3144-42A1-8609-BCC45EB875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571500" y="6245225"/>
            <a:ext cx="2641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1DE4E-2620-4AB0-BFDE-0FBC70B889E7}" type="datetime1">
              <a:rPr lang="ja-JP" altLang="en-US"/>
              <a:pPr>
                <a:defRPr/>
              </a:pPr>
              <a:t>2020/6/3</a:t>
            </a:fld>
            <a:endParaRPr lang="ja-JP" alt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B57DAA5-0764-4FAB-963D-2763770FF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286500" y="6572250"/>
            <a:ext cx="3860800" cy="476250"/>
          </a:xfrm>
        </p:spPr>
        <p:txBody>
          <a:bodyPr/>
          <a:lstStyle>
            <a:lvl1pPr>
              <a:defRPr kumimoji="1" lang="en-US" altLang="ja-JP" sz="1200" b="1" kern="1200">
                <a:solidFill>
                  <a:schemeClr val="tx1"/>
                </a:solidFill>
                <a:latin typeface="HGS創英角ﾎﾟｯﾌﾟ体" pitchFamily="50" charset="-128"/>
                <a:ea typeface="HGS創英角ﾎﾟｯﾌﾟ体" pitchFamily="50" charset="-128"/>
                <a:cs typeface="Arial Unicode MS" pitchFamily="50" charset="-128"/>
              </a:defRPr>
            </a:lvl1pPr>
          </a:lstStyle>
          <a:p>
            <a:pPr>
              <a:defRPr/>
            </a:pPr>
            <a:r>
              <a:t>/67</a:t>
            </a:r>
            <a:endParaRPr lang="ja-JP" altLang="en-US" dirty="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8B7D5FE-51AD-46BB-AF0B-A0CA8B252C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810000" y="6572250"/>
            <a:ext cx="2641600" cy="476250"/>
          </a:xfrm>
        </p:spPr>
        <p:txBody>
          <a:bodyPr/>
          <a:lstStyle>
            <a:lvl1pPr>
              <a:defRPr sz="1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B2FE356E-2BD0-4986-9E8E-F53B5EBD0E48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4890335"/>
      </p:ext>
    </p:extLst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033DA9-B6FD-45B6-8FD0-BECE5885FE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F1672-935F-42D1-A759-95A66D0E1D22}" type="datetime1">
              <a:rPr lang="ja-JP" altLang="en-US"/>
              <a:pPr>
                <a:defRPr/>
              </a:pPr>
              <a:t>2020/6/3</a:t>
            </a:fld>
            <a:endParaRPr lang="ja-JP" alt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699993C-BD58-4DAF-8943-73951B269F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/67</a:t>
            </a:r>
            <a:endParaRPr lang="ja-JP" altLang="en-US" dirty="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1C79B47-C085-48A6-9276-CD47B5216C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F348E-1753-4F10-9DF8-5BBC394E8B6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25810374"/>
      </p:ext>
    </p:extLst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88022" y="191683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915197"/>
      </p:ext>
    </p:extLst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  <a:endParaRPr lang="zh-CN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F90CD7F-04C3-4C6F-892B-8507B0AB11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68414-3750-4341-8EF0-F16E60E43B0C}" type="datetime1">
              <a:rPr lang="ja-JP" altLang="en-US"/>
              <a:pPr>
                <a:defRPr/>
              </a:pPr>
              <a:t>2020/6/3</a:t>
            </a:fld>
            <a:endParaRPr lang="ja-JP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8032C2D-C541-46A2-9D1C-77E7D14169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/67</a:t>
            </a:r>
            <a:endParaRPr lang="ja-JP" alt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63AC354-16EC-45A4-8B84-B76FF6B789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E5BDF-8776-49EF-B5D4-14EE9DB2CE7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94193020"/>
      </p:ext>
    </p:extLst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27F79122-BD89-4C89-B9FD-887EE4DE71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77E819-A1A0-47A4-B390-A24CE40301F6}" type="datetime1">
              <a:rPr lang="ja-JP" altLang="en-US"/>
              <a:pPr>
                <a:defRPr/>
              </a:pPr>
              <a:t>2020/6/3</a:t>
            </a:fld>
            <a:endParaRPr lang="ja-JP" altLang="en-US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670DD98-4CD2-4A33-B98C-989A556846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/67</a:t>
            </a:r>
            <a:endParaRPr lang="ja-JP" altLang="en-US" dirty="0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A0DCC52-A879-473E-9F8F-39C3B3F888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DA453-D0E0-4FE9-A07F-2577238A83D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421508"/>
      </p:ext>
    </p:extLst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63B51E1-01AE-4C7F-88FB-BF8D6BC53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44451"/>
            <a:ext cx="106680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B45E03C-A3F8-4AB7-8C58-B3089C3D95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270000"/>
            <a:ext cx="106680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6F735276-CB12-4862-B0BB-01E006A94D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9667" y="1008064"/>
            <a:ext cx="10610851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A32626AC-0B16-462C-88B0-13CACB06CED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56253A18-C6CF-438C-95DC-36C05FC0EF9F}" type="datetime1">
              <a:rPr lang="ja-JP" altLang="en-US"/>
              <a:pPr>
                <a:defRPr/>
              </a:pPr>
              <a:t>2020/6/3</a:t>
            </a:fld>
            <a:endParaRPr lang="ja-JP" altLang="en-US" dirty="0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7377ED96-A3ED-4EE2-A3D7-0FADE0D8A94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48251" y="6381750"/>
            <a:ext cx="44323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C00000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/67</a:t>
            </a:r>
            <a:endParaRPr lang="ja-JP" altLang="en-US" dirty="0"/>
          </a:p>
        </p:txBody>
      </p:sp>
      <p:sp>
        <p:nvSpPr>
          <p:cNvPr id="67592" name="Rectangle 8">
            <a:extLst>
              <a:ext uri="{FF2B5EF4-FFF2-40B4-BE49-F238E27FC236}">
                <a16:creationId xmlns:a16="http://schemas.microsoft.com/office/drawing/2014/main" id="{F444CCFF-9295-4129-9514-0ECD0459280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0" y="6357938"/>
            <a:ext cx="2641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b="1">
                <a:latin typeface="HGP教科書体" panose="02020600000000000000" pitchFamily="18" charset="-128"/>
                <a:ea typeface="HGP教科書体" panose="02020600000000000000" pitchFamily="18" charset="-128"/>
              </a:defRPr>
            </a:lvl1pPr>
          </a:lstStyle>
          <a:p>
            <a:pPr>
              <a:defRPr/>
            </a:pPr>
            <a:fld id="{9FCBB5B4-FF48-40FE-9F7C-6A1FBBA5E93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  <p:sp>
        <p:nvSpPr>
          <p:cNvPr id="1032" name="Rectangle 10">
            <a:extLst>
              <a:ext uri="{FF2B5EF4-FFF2-40B4-BE49-F238E27FC236}">
                <a16:creationId xmlns:a16="http://schemas.microsoft.com/office/drawing/2014/main" id="{560F37EF-317E-48EC-9370-838DE085D9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25733" y="1012826"/>
            <a:ext cx="1117600" cy="92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zh-CN" altLang="en-US" sz="1800"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7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>
    <p:blinds dir="vert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kumimoji="1" sz="3000" b="1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2600" b="1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kumimoji="1" sz="2300" b="1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000" b="1">
          <a:solidFill>
            <a:schemeClr val="tx1"/>
          </a:solidFill>
          <a:latin typeface="+mn-lt"/>
          <a:ea typeface="+mn-ea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 b="1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 b="1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 b="1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1EE82-617C-4B06-9A47-618F59F58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HGP明朝E" panose="02020900000000000000" pitchFamily="18" charset="-128"/>
                <a:ea typeface="HGP明朝E" panose="02020900000000000000" pitchFamily="18" charset="-128"/>
              </a:rPr>
              <a:t>Paper Reading Sharing</a:t>
            </a:r>
            <a:endParaRPr lang="zh-CN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58E262-D2EC-4797-9BE5-13E09B9A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0F3669-6E29-4C1D-9DA5-93AF5C3F1F6C}" type="slidenum">
              <a:rPr lang="ja-JP" altLang="en-US" smtClean="0"/>
              <a:pPr>
                <a:defRPr/>
              </a:pPr>
              <a:t>1</a:t>
            </a:fld>
            <a:endParaRPr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4ED0C0-7F92-41FD-8A3F-B8FD3204A052}"/>
              </a:ext>
            </a:extLst>
          </p:cNvPr>
          <p:cNvSpPr txBox="1"/>
          <p:nvPr/>
        </p:nvSpPr>
        <p:spPr>
          <a:xfrm>
            <a:off x="7914602" y="5404922"/>
            <a:ext cx="260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Zekun</a:t>
            </a:r>
            <a:r>
              <a:rPr lang="en-US" altLang="zh-CN" dirty="0"/>
              <a:t> Cai 20200605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47301884"/>
      </p:ext>
    </p:extLst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82F39-0FF3-40B7-BFD4-36F068F9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Deep </a:t>
            </a:r>
            <a:r>
              <a:rPr lang="en-US" altLang="zh-CN" b="1" dirty="0" err="1"/>
              <a:t>Spatio</a:t>
            </a:r>
            <a:r>
              <a:rPr lang="en-US" altLang="zh-CN" b="1" dirty="0"/>
              <a:t>-Temporal Residual Networks for Citywide Crowd Flows Prediction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5249D-BCC6-4C2A-B5C2-5829C6EB6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</a:t>
            </a:r>
            <a:r>
              <a:rPr lang="en-US" altLang="zh-CN" dirty="0" err="1"/>
              <a:t>Spatio</a:t>
            </a:r>
            <a:r>
              <a:rPr lang="en-US" altLang="zh-CN" dirty="0"/>
              <a:t>-Temporal Residual Networks</a:t>
            </a:r>
          </a:p>
          <a:p>
            <a:pPr lvl="1"/>
            <a:r>
              <a:rPr lang="en-US" altLang="zh-CN" dirty="0"/>
              <a:t>Part3. External Component (external dependency)</a:t>
            </a:r>
          </a:p>
          <a:p>
            <a:pPr lvl="2"/>
            <a:r>
              <a:rPr lang="en-US" altLang="zh-CN" dirty="0"/>
              <a:t>Weather, Holiday event,</a:t>
            </a:r>
            <a:r>
              <a:rPr lang="zh-CN" altLang="en-US" dirty="0"/>
              <a:t> </a:t>
            </a:r>
            <a:r>
              <a:rPr lang="en-US" altLang="zh-CN" dirty="0"/>
              <a:t>Day of week, Weekday/Weekend</a:t>
            </a:r>
          </a:p>
          <a:p>
            <a:pPr lvl="2"/>
            <a:r>
              <a:rPr lang="en-US" altLang="zh-CN" dirty="0"/>
              <a:t>One hot + two fully-connected layers</a:t>
            </a:r>
          </a:p>
          <a:p>
            <a:pPr lvl="2"/>
            <a:r>
              <a:rPr lang="en-US" altLang="zh-CN" dirty="0"/>
              <a:t>Final prediction: </a:t>
            </a:r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Loss: MSE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AD9EEE-C6BA-47E1-930C-4B775C58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10</a:t>
            </a:fld>
            <a:endParaRPr lang="ja-JP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C236F2E-97E6-4C67-A255-5D39CCE8F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7" t="16624" r="-327" b="66052"/>
          <a:stretch/>
        </p:blipFill>
        <p:spPr bwMode="auto">
          <a:xfrm>
            <a:off x="638971" y="4548903"/>
            <a:ext cx="6173992" cy="158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3D7FC8-02EA-4E48-80B3-1E3A9A08E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879" y="3096285"/>
            <a:ext cx="4450441" cy="34759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AB192B-7A43-4C1F-969C-8613ECFFE79D}"/>
              </a:ext>
            </a:extLst>
          </p:cNvPr>
          <p:cNvSpPr/>
          <p:nvPr/>
        </p:nvSpPr>
        <p:spPr bwMode="auto">
          <a:xfrm>
            <a:off x="2725093" y="4843606"/>
            <a:ext cx="380246" cy="99588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D968FF-13C2-4AFF-B157-E2C4F9E4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542" y="2770124"/>
            <a:ext cx="23145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29516"/>
      </p:ext>
    </p:extLst>
  </p:cSld>
  <p:clrMapOvr>
    <a:masterClrMapping/>
  </p:clrMapOvr>
  <p:transition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82F39-0FF3-40B7-BFD4-36F068F9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Deep </a:t>
            </a:r>
            <a:r>
              <a:rPr lang="en-US" altLang="zh-CN" b="1" dirty="0" err="1"/>
              <a:t>Spatio</a:t>
            </a:r>
            <a:r>
              <a:rPr lang="en-US" altLang="zh-CN" b="1" dirty="0"/>
              <a:t>-Temporal Residual Networks for Citywide Crowd Flows Prediction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5249D-BCC6-4C2A-B5C2-5829C6EB6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</a:p>
          <a:p>
            <a:pPr lvl="1"/>
            <a:r>
              <a:rPr lang="en-US" altLang="zh-CN" dirty="0"/>
              <a:t>Data: </a:t>
            </a:r>
            <a:r>
              <a:rPr lang="en-US" altLang="zh-CN" dirty="0" err="1"/>
              <a:t>TaxiBJ</a:t>
            </a:r>
            <a:r>
              <a:rPr lang="en-US" altLang="zh-CN" dirty="0"/>
              <a:t> and </a:t>
            </a:r>
            <a:r>
              <a:rPr lang="en-US" altLang="zh-CN" dirty="0" err="1"/>
              <a:t>BikeNYC</a:t>
            </a:r>
            <a:r>
              <a:rPr lang="en-US" altLang="zh-CN" dirty="0"/>
              <a:t>(Table 1)</a:t>
            </a:r>
          </a:p>
          <a:p>
            <a:pPr lvl="1"/>
            <a:r>
              <a:rPr lang="en-US" altLang="zh-CN" dirty="0"/>
              <a:t>Evaluation Metric: RMSE</a:t>
            </a:r>
          </a:p>
          <a:p>
            <a:pPr lvl="1"/>
            <a:r>
              <a:rPr lang="en-US" altLang="zh-CN" dirty="0"/>
              <a:t>Baselines: HA, ARIMA, SARIMA, VAR, ST-ANN, </a:t>
            </a:r>
            <a:r>
              <a:rPr lang="en-US" altLang="zh-CN" dirty="0" err="1"/>
              <a:t>DeepST</a:t>
            </a:r>
            <a:endParaRPr lang="en-US" altLang="zh-CN" dirty="0"/>
          </a:p>
          <a:p>
            <a:pPr lvl="1"/>
            <a:r>
              <a:rPr lang="en-US" altLang="zh-CN" dirty="0"/>
              <a:t>Results: Table2, 3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AD9EEE-C6BA-47E1-930C-4B775C58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11</a:t>
            </a:fld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AD37E0-C0BB-483B-81C2-691BE9AA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4" y="3497418"/>
            <a:ext cx="3527211" cy="25652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1DF33A-64CA-4948-BC85-C54E7050A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908" y="3672380"/>
            <a:ext cx="3421523" cy="2215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00760A-F79B-4FF1-A081-5B8080420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093" y="3817018"/>
            <a:ext cx="3527211" cy="19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79393"/>
      </p:ext>
    </p:extLst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1EE82-617C-4B06-9A47-618F59F58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033" y="1231472"/>
            <a:ext cx="10363200" cy="1371600"/>
          </a:xfrm>
        </p:spPr>
        <p:txBody>
          <a:bodyPr/>
          <a:lstStyle/>
          <a:p>
            <a:pPr algn="ctr"/>
            <a:r>
              <a:rPr lang="en-US" altLang="zh-CN" sz="3600" dirty="0" err="1"/>
              <a:t>Spatio</a:t>
            </a:r>
            <a:r>
              <a:rPr lang="en-US" altLang="zh-CN" sz="3600" dirty="0"/>
              <a:t>-Temporal Graph Convolutional Networks: A Deep Learning Framework for Traffic Forecasting</a:t>
            </a:r>
            <a:endParaRPr lang="zh-CN" altLang="en-US" sz="36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58E262-D2EC-4797-9BE5-13E09B9A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0F3669-6E29-4C1D-9DA5-93AF5C3F1F6C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48706772"/>
      </p:ext>
    </p:extLst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502F-7BC4-48FE-8077-637EA2F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Spatio</a:t>
            </a:r>
            <a:r>
              <a:rPr lang="en-US" altLang="zh-CN" b="1" dirty="0"/>
              <a:t>-Temporal Graph Convolutional Networks: A Deep Learning Framework for Traffic Forecasting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50EDB9-B1CC-453A-AD25-DE321BD7F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pPr lvl="1"/>
            <a:r>
              <a:rPr lang="en-US" altLang="zh-CN" dirty="0"/>
              <a:t>Task: </a:t>
            </a:r>
          </a:p>
          <a:p>
            <a:pPr lvl="2"/>
            <a:r>
              <a:rPr lang="en-US" altLang="zh-CN" dirty="0"/>
              <a:t>predict graph-structured traffic data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Challenge: </a:t>
            </a:r>
          </a:p>
          <a:p>
            <a:pPr lvl="2"/>
            <a:r>
              <a:rPr lang="en-US" altLang="zh-CN" dirty="0"/>
              <a:t>Spatial dependencies</a:t>
            </a:r>
          </a:p>
          <a:p>
            <a:pPr lvl="2"/>
            <a:r>
              <a:rPr lang="en-US" altLang="zh-CN" dirty="0"/>
              <a:t>Temporal dependencies</a:t>
            </a:r>
          </a:p>
          <a:p>
            <a:pPr lvl="2"/>
            <a:r>
              <a:rPr lang="en-US" altLang="zh-CN" dirty="0"/>
              <a:t>Learning of non-Euclidean data in neural networks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Contributions:</a:t>
            </a:r>
          </a:p>
          <a:p>
            <a:pPr lvl="2"/>
            <a:r>
              <a:rPr lang="en-US" altLang="zh-CN" dirty="0"/>
              <a:t>model the traffic network by a general graph</a:t>
            </a:r>
          </a:p>
          <a:p>
            <a:pPr lvl="2"/>
            <a:r>
              <a:rPr lang="en-US" altLang="zh-CN" dirty="0"/>
              <a:t>purely convolutional structures to extract </a:t>
            </a:r>
            <a:r>
              <a:rPr lang="en-US" altLang="zh-CN" dirty="0" err="1"/>
              <a:t>spatio</a:t>
            </a:r>
            <a:r>
              <a:rPr lang="en-US" altLang="zh-CN" dirty="0"/>
              <a:t>-temporal features simultaneously from graph-structured time series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6B15-6715-4010-88ED-B7A25696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13</a:t>
            </a:fld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70B82C-FAE9-4CB5-BA56-2261A715B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147"/>
          <a:stretch/>
        </p:blipFill>
        <p:spPr>
          <a:xfrm>
            <a:off x="6569091" y="1364949"/>
            <a:ext cx="2267092" cy="22612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08F7E5-9180-4CCA-8AF2-D2EF529D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519" y="1562100"/>
            <a:ext cx="31432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071"/>
      </p:ext>
    </p:extLst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502F-7BC4-48FE-8077-637EA2F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Spatio</a:t>
            </a:r>
            <a:r>
              <a:rPr lang="en-US" altLang="zh-CN" b="1" dirty="0"/>
              <a:t>-Temporal Graph Convolutional Networks: A Deep Learning Framework for Traffic Forecasting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50EDB9-B1CC-453A-AD25-DE321BD7F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Preliminary</a:t>
                </a:r>
              </a:p>
              <a:p>
                <a:pPr lvl="1"/>
                <a:r>
                  <a:rPr lang="en-US" altLang="zh-CN" dirty="0"/>
                  <a:t>Traffic network on a graph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𝓔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dirty="0"/>
                  <a:t> is a finite set of vertices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𝓔</m:t>
                    </m:r>
                  </m:oMath>
                </a14:m>
                <a:r>
                  <a:rPr lang="en-US" altLang="zh-CN" dirty="0"/>
                  <a:t> is a set of edges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dirty="0"/>
                  <a:t> adjacency matrix of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𝓖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Graph-structured traffic data</a:t>
                </a:r>
              </a:p>
              <a:p>
                <a:pPr lvl="2"/>
                <a:r>
                  <a:rPr lang="en-US" altLang="zh-CN" dirty="0"/>
                  <a:t>observation traffic speed of n road segments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Problem</a:t>
                </a:r>
              </a:p>
              <a:p>
                <a:pPr lvl="2"/>
                <a:r>
                  <a:rPr lang="en-US" altLang="zh-CN" dirty="0"/>
                  <a:t>predicting the traffic speed in the next one time steps given the previous M traffic observations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50EDB9-B1CC-453A-AD25-DE321BD7F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0" t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6B15-6715-4010-88ED-B7A25696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14</a:t>
            </a:fld>
            <a:endParaRPr lang="ja-JP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6A1A6F9-5245-4561-8FF1-59460EFD2DCC}"/>
              </a:ext>
            </a:extLst>
          </p:cNvPr>
          <p:cNvGrpSpPr/>
          <p:nvPr/>
        </p:nvGrpSpPr>
        <p:grpSpPr>
          <a:xfrm>
            <a:off x="6575975" y="1967477"/>
            <a:ext cx="3083963" cy="1400175"/>
            <a:chOff x="6334219" y="1905046"/>
            <a:chExt cx="3083963" cy="1400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616D65C-E7B6-4739-B3D1-071089FE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4219" y="1905046"/>
              <a:ext cx="1714500" cy="140017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7A2A9C-527D-4AAD-9071-FF6E626FB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8482" y="1905046"/>
              <a:ext cx="1409700" cy="139065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1ECBCC6-151A-46EA-8067-C09582D726C3}"/>
              </a:ext>
            </a:extLst>
          </p:cNvPr>
          <p:cNvSpPr txBox="1"/>
          <p:nvPr/>
        </p:nvSpPr>
        <p:spPr>
          <a:xfrm>
            <a:off x="10779570" y="409458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n*1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8BE5D7-81DC-4114-A1C8-0949AD17CCC7}"/>
              </a:ext>
            </a:extLst>
          </p:cNvPr>
          <p:cNvSpPr txBox="1"/>
          <p:nvPr/>
        </p:nvSpPr>
        <p:spPr>
          <a:xfrm>
            <a:off x="10071845" y="6040298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M*n*1</a:t>
            </a:r>
            <a:r>
              <a:rPr lang="zh-CN" altLang="en-US" dirty="0">
                <a:highlight>
                  <a:srgbClr val="FFFF00"/>
                </a:highlight>
              </a:rPr>
              <a:t>→</a:t>
            </a:r>
            <a:r>
              <a:rPr lang="en-US" altLang="zh-CN" dirty="0">
                <a:highlight>
                  <a:srgbClr val="FFFF00"/>
                </a:highlight>
              </a:rPr>
              <a:t> 1*n*1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73996478"/>
      </p:ext>
    </p:extLst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502F-7BC4-48FE-8077-637EA2F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Spatio</a:t>
            </a:r>
            <a:r>
              <a:rPr lang="en-US" altLang="zh-CN" b="1" dirty="0"/>
              <a:t>-Temporal Graph Convolutional Networks: A Deep Learning Framework for Traffic Forecasting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50EDB9-B1CC-453A-AD25-DE321BD7F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pPr lvl="1"/>
            <a:r>
              <a:rPr lang="en-US" altLang="zh-CN" dirty="0"/>
              <a:t>Framework: 2 </a:t>
            </a:r>
            <a:r>
              <a:rPr lang="en-US" altLang="zh-CN" dirty="0">
                <a:highlight>
                  <a:srgbClr val="FFFF00"/>
                </a:highlight>
              </a:rPr>
              <a:t>ST-Conv blocks</a:t>
            </a:r>
            <a:r>
              <a:rPr lang="en-US" altLang="zh-CN" dirty="0"/>
              <a:t> + 1 Out layer(temporal gate convolution + FC)</a:t>
            </a:r>
          </a:p>
          <a:p>
            <a:pPr lvl="1"/>
            <a:r>
              <a:rPr lang="en-US" altLang="zh-CN" dirty="0"/>
              <a:t>ST-Conv blocks: 2 temporal gated convolution + 1 spatial graph convolution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6B15-6715-4010-88ED-B7A25696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15</a:t>
            </a:fld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018429-16E9-4EA5-BD1F-B5B44A2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70" y="2599288"/>
            <a:ext cx="4108504" cy="38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07539"/>
      </p:ext>
    </p:extLst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502F-7BC4-48FE-8077-637EA2F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Spatio</a:t>
            </a:r>
            <a:r>
              <a:rPr lang="en-US" altLang="zh-CN" b="1" dirty="0"/>
              <a:t>-Temporal Graph Convolutional Networks: A Deep Learning Framework for Traffic Forecasting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50EDB9-B1CC-453A-AD25-DE321BD7F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Gated CNNs for Extracting Temporal Features</a:t>
                </a:r>
              </a:p>
              <a:p>
                <a:pPr lvl="1"/>
                <a:r>
                  <a:rPr lang="en-US" altLang="zh-CN" dirty="0"/>
                  <a:t>Entire convolutional structures on time axis to capture temporal dynamic behaviors of traffic flows</a:t>
                </a:r>
              </a:p>
              <a:p>
                <a:pPr lvl="1"/>
                <a:r>
                  <a:rPr lang="en-US" altLang="zh-CN" dirty="0"/>
                  <a:t>1-D causal convolution with a 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dirty="0"/>
                  <a:t> kernel</a:t>
                </a:r>
              </a:p>
              <a:p>
                <a:pPr lvl="1"/>
                <a:r>
                  <a:rPr lang="en-US" altLang="zh-CN" dirty="0"/>
                  <a:t>GLU + residual connections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50EDB9-B1CC-453A-AD25-DE321BD7F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0" t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6B15-6715-4010-88ED-B7A25696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16</a:t>
            </a:fld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42612E-D511-4313-AAC2-774020471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72"/>
          <a:stretch/>
        </p:blipFill>
        <p:spPr>
          <a:xfrm>
            <a:off x="945949" y="3207738"/>
            <a:ext cx="2172831" cy="321370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67A12C9-6C16-46B7-9360-B33C7BDC501B}"/>
              </a:ext>
            </a:extLst>
          </p:cNvPr>
          <p:cNvGrpSpPr/>
          <p:nvPr/>
        </p:nvGrpSpPr>
        <p:grpSpPr>
          <a:xfrm>
            <a:off x="6899804" y="3492375"/>
            <a:ext cx="5185636" cy="2924572"/>
            <a:chOff x="4886337" y="3429000"/>
            <a:chExt cx="5185636" cy="292457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8BC5C8D-0ACB-44C8-A3E1-FD1FF3457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6613" y="3429000"/>
              <a:ext cx="2771775" cy="239077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A0DE1B3-BFA5-4D3D-B2D4-A43EEFC3F11B}"/>
                </a:ext>
              </a:extLst>
            </p:cNvPr>
            <p:cNvSpPr txBox="1"/>
            <p:nvPr/>
          </p:nvSpPr>
          <p:spPr>
            <a:xfrm>
              <a:off x="4886337" y="5984240"/>
              <a:ext cx="3530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1-D convolution on time axis</a:t>
              </a:r>
              <a:endParaRPr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7E7BDFC-9639-48AA-8FA9-120600F4A1AF}"/>
                    </a:ext>
                  </a:extLst>
                </p:cNvPr>
                <p:cNvSpPr txBox="1"/>
                <p:nvPr/>
              </p:nvSpPr>
              <p:spPr>
                <a:xfrm>
                  <a:off x="8127273" y="3593684"/>
                  <a:ext cx="1944700" cy="2308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Input: 5 </a:t>
                  </a:r>
                </a:p>
                <a:p>
                  <a:r>
                    <a:rPr lang="en-US" altLang="zh-CN" dirty="0"/>
                    <a:t>Kernel: 2</a:t>
                  </a:r>
                  <a:r>
                    <a:rPr lang="en-US" altLang="zh-CN" dirty="0">
                      <a:highlight>
                        <a:srgbClr val="FFFF00"/>
                      </a:highlight>
                    </a:rPr>
                    <a:t> </a:t>
                  </a:r>
                </a:p>
                <a:p>
                  <a:r>
                    <a:rPr lang="en-US" altLang="zh-CN" dirty="0"/>
                    <a:t>Out: </a:t>
                  </a:r>
                  <a:r>
                    <a:rPr lang="en-US" altLang="zh-CN" dirty="0">
                      <a:highlight>
                        <a:srgbClr val="FFFF00"/>
                      </a:highlight>
                    </a:rPr>
                    <a:t>5-2+1=4</a:t>
                  </a:r>
                </a:p>
                <a:p>
                  <a:endParaRPr lang="en-US" altLang="zh-CN" dirty="0">
                    <a:highlight>
                      <a:srgbClr val="FFFF00"/>
                    </a:highlight>
                  </a:endParaRPr>
                </a:p>
                <a:p>
                  <a:r>
                    <a:rPr lang="en-US" altLang="zh-CN" dirty="0"/>
                    <a:t>Input: M</a:t>
                  </a:r>
                </a:p>
                <a:p>
                  <a:r>
                    <a:rPr lang="en-US" altLang="zh-CN" dirty="0"/>
                    <a:t>Kernel: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endParaRPr lang="en-US" altLang="zh-CN" b="1" dirty="0"/>
                </a:p>
                <a:p>
                  <a:r>
                    <a:rPr lang="en-US" altLang="zh-CN" dirty="0"/>
                    <a:t>Out: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US" altLang="zh-CN" dirty="0">
                    <a:solidFill>
                      <a:srgbClr val="FF0000"/>
                    </a:solidFill>
                  </a:endParaRPr>
                </a:p>
                <a:p>
                  <a:endParaRPr lang="en-US" altLang="zh-CN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7E7BDFC-9639-48AA-8FA9-120600F4A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273" y="3593684"/>
                  <a:ext cx="1944700" cy="2308324"/>
                </a:xfrm>
                <a:prstGeom prst="rect">
                  <a:avLst/>
                </a:prstGeom>
                <a:blipFill>
                  <a:blip r:embed="rId5"/>
                  <a:stretch>
                    <a:fillRect l="-2821" t="-1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A041DBE-14DA-4105-8C40-658FF270B624}"/>
              </a:ext>
            </a:extLst>
          </p:cNvPr>
          <p:cNvGrpSpPr/>
          <p:nvPr/>
        </p:nvGrpSpPr>
        <p:grpSpPr>
          <a:xfrm>
            <a:off x="3263637" y="4426854"/>
            <a:ext cx="3417282" cy="941925"/>
            <a:chOff x="3657600" y="4363770"/>
            <a:chExt cx="3417282" cy="94192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D8473E7-E982-417C-96E7-40EC28F00CDC}"/>
                    </a:ext>
                  </a:extLst>
                </p:cNvPr>
                <p:cNvSpPr txBox="1"/>
                <p:nvPr/>
              </p:nvSpPr>
              <p:spPr>
                <a:xfrm>
                  <a:off x="3657600" y="4363770"/>
                  <a:ext cx="3313086" cy="941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Input: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a14:m>
                  <a:endParaRPr lang="en-US" altLang="zh-CN" dirty="0"/>
                </a:p>
                <a:p>
                  <a:r>
                    <a:rPr lang="en-US" altLang="zh-CN" dirty="0"/>
                    <a:t>1D Conv: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𝑃𝑄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altLang="zh-CN" dirty="0">
                    <a:ea typeface="Cambria Math" panose="02040503050406030204" pitchFamily="18" charset="0"/>
                  </a:endParaRPr>
                </a:p>
                <a:p>
                  <a:r>
                    <a:rPr lang="en-US" altLang="zh-CN" dirty="0"/>
                    <a:t>GLU:</a:t>
                  </a: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D8473E7-E982-417C-96E7-40EC28F00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7600" y="4363770"/>
                  <a:ext cx="3313086" cy="941925"/>
                </a:xfrm>
                <a:prstGeom prst="rect">
                  <a:avLst/>
                </a:prstGeom>
                <a:blipFill>
                  <a:blip r:embed="rId6"/>
                  <a:stretch>
                    <a:fillRect l="-1471" t="-3226" b="-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8C50CF6-CC1D-4B34-B768-9BF2D8EB2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6646" r="3878" b="13117"/>
            <a:stretch/>
          </p:blipFill>
          <p:spPr>
            <a:xfrm>
              <a:off x="4361573" y="4961299"/>
              <a:ext cx="2713309" cy="26255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B3BACD6-24AB-4B07-BB8D-B17C327AB893}"/>
              </a:ext>
            </a:extLst>
          </p:cNvPr>
          <p:cNvSpPr txBox="1"/>
          <p:nvPr/>
        </p:nvSpPr>
        <p:spPr>
          <a:xfrm>
            <a:off x="1204111" y="6444217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Gated 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8133799"/>
      </p:ext>
    </p:extLst>
  </p:cSld>
  <p:clrMapOvr>
    <a:masterClrMapping/>
  </p:clrMapOvr>
  <p:transition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502F-7BC4-48FE-8077-637EA2F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Spatio</a:t>
            </a:r>
            <a:r>
              <a:rPr lang="en-US" altLang="zh-CN" b="1" dirty="0"/>
              <a:t>-Temporal Graph Convolutional Networks: A Deep Learning Framework for Traffic Forecasting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50EDB9-B1CC-453A-AD25-DE321BD7F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Graph convolution —— Direct understanding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6B15-6715-4010-88ED-B7A25696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17</a:t>
            </a:fld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09701BF-8E9D-4C44-A2BC-47B6CEFC2AE6}"/>
                  </a:ext>
                </a:extLst>
              </p:cNvPr>
              <p:cNvSpPr txBox="1"/>
              <p:nvPr/>
            </p:nvSpPr>
            <p:spPr>
              <a:xfrm>
                <a:off x="1557823" y="2157240"/>
                <a:ext cx="3977306" cy="1096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𝓖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dirty="0"/>
                  <a:t> , adjacency matrix of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𝓖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𝒊𝒊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09701BF-8E9D-4C44-A2BC-47B6CEFC2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23" y="2157240"/>
                <a:ext cx="3977306" cy="1096582"/>
              </a:xfrm>
              <a:prstGeom prst="rect">
                <a:avLst/>
              </a:prstGeom>
              <a:blipFill>
                <a:blip r:embed="rId2"/>
                <a:stretch>
                  <a:fillRect b="-5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14A4F41A-3920-4D11-839C-0FB423B8D58D}"/>
              </a:ext>
            </a:extLst>
          </p:cNvPr>
          <p:cNvGrpSpPr/>
          <p:nvPr/>
        </p:nvGrpSpPr>
        <p:grpSpPr>
          <a:xfrm>
            <a:off x="3549657" y="4280638"/>
            <a:ext cx="4978386" cy="1887722"/>
            <a:chOff x="2960483" y="3972983"/>
            <a:chExt cx="5707677" cy="216425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9BDD493-DC31-46F8-8C25-AD9351FA4317}"/>
                </a:ext>
              </a:extLst>
            </p:cNvPr>
            <p:cNvGrpSpPr/>
            <p:nvPr/>
          </p:nvGrpSpPr>
          <p:grpSpPr>
            <a:xfrm>
              <a:off x="2960483" y="3972983"/>
              <a:ext cx="5707677" cy="2164257"/>
              <a:chOff x="1258432" y="3682146"/>
              <a:chExt cx="5707677" cy="2164257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444447AE-39AD-4A41-870A-F0ED4F7B2D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76" r="27058"/>
              <a:stretch/>
            </p:blipFill>
            <p:spPr bwMode="auto">
              <a:xfrm>
                <a:off x="1258432" y="3682146"/>
                <a:ext cx="2420136" cy="2164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9184EFB5-28CF-4291-AD0A-BCFE13FE9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1409" y="3682574"/>
                <a:ext cx="3314700" cy="542925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38F4EF8-7C65-4E02-A468-1A946BBC83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125"/>
              <a:stretch/>
            </p:blipFill>
            <p:spPr>
              <a:xfrm>
                <a:off x="3606800" y="4226059"/>
                <a:ext cx="3013718" cy="11811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E9A72273-6367-4122-BD6C-D119B6FCD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7293" y="5407159"/>
                <a:ext cx="2943225" cy="438150"/>
              </a:xfrm>
              <a:prstGeom prst="rect">
                <a:avLst/>
              </a:prstGeom>
            </p:spPr>
          </p:pic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9F0D60A-EC74-41BF-AB97-8F8397B319BF}"/>
                </a:ext>
              </a:extLst>
            </p:cNvPr>
            <p:cNvCxnSpPr/>
            <p:nvPr/>
          </p:nvCxnSpPr>
          <p:spPr bwMode="auto">
            <a:xfrm>
              <a:off x="5379344" y="4516336"/>
              <a:ext cx="3288816" cy="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2F03834-F9C1-42C1-BFF1-CCCBBD9D5699}"/>
                </a:ext>
              </a:extLst>
            </p:cNvPr>
            <p:cNvCxnSpPr/>
            <p:nvPr/>
          </p:nvCxnSpPr>
          <p:spPr bwMode="auto">
            <a:xfrm>
              <a:off x="5379344" y="5697996"/>
              <a:ext cx="3288816" cy="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6E362CE-44EB-4331-BF7E-AC86C36E47A2}"/>
                </a:ext>
              </a:extLst>
            </p:cNvPr>
            <p:cNvCxnSpPr/>
            <p:nvPr/>
          </p:nvCxnSpPr>
          <p:spPr bwMode="auto">
            <a:xfrm>
              <a:off x="5379344" y="6136146"/>
              <a:ext cx="3288816" cy="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263FF96-AF10-4B93-B52D-58CBDEFE1CD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79344" y="4000136"/>
              <a:ext cx="0" cy="213601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B9C3B32-A64C-4FCB-9819-D5F69D0E5E17}"/>
                </a:ext>
              </a:extLst>
            </p:cNvPr>
            <p:cNvCxnSpPr/>
            <p:nvPr/>
          </p:nvCxnSpPr>
          <p:spPr bwMode="auto">
            <a:xfrm>
              <a:off x="5379344" y="3998800"/>
              <a:ext cx="3288816" cy="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0D9783F-EA13-403B-B910-EE3788D421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668160" y="4000136"/>
              <a:ext cx="0" cy="213601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E6C83B41-B6BC-4315-9AD1-9DCE9185C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85"/>
          <a:stretch/>
        </p:blipFill>
        <p:spPr bwMode="auto">
          <a:xfrm>
            <a:off x="6394450" y="2157240"/>
            <a:ext cx="4429065" cy="141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609542"/>
      </p:ext>
    </p:extLst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502F-7BC4-48FE-8077-637EA2F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Spatio</a:t>
            </a:r>
            <a:r>
              <a:rPr lang="en-US" altLang="zh-CN" b="1" dirty="0"/>
              <a:t>-Temporal Graph Convolutional Networks: A Deep Learning Framework for Traffic Forecasting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50EDB9-B1CC-453A-AD25-DE321BD7F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Graph convolution —— Chebyshev Polynomials Approximation</a:t>
                </a:r>
              </a:p>
              <a:p>
                <a:pPr lvl="1"/>
                <a:r>
                  <a:rPr lang="en-US" altLang="zh-CN" dirty="0"/>
                  <a:t>Laplacian Matrix: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zh-CN" dirty="0"/>
                  <a:t> (D: diagonal degree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Symmetric normalized Laplacian: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𝑳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Graph convolution: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𝚯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</m:acc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𝚯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𝚲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卷积定理：函数卷积的傅里叶变换是函数傅立叶变换的乘积</a:t>
                </a:r>
                <a:endParaRPr lang="en-US" altLang="zh-CN" dirty="0"/>
              </a:p>
              <a:p>
                <a:pPr marL="471487" lvl="1" indent="0">
                  <a:buNone/>
                </a:pPr>
                <a:r>
                  <a:rPr lang="en-US" altLang="zh-CN" dirty="0"/>
                  <a:t>           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zh-CN" altLang="en-US" dirty="0"/>
                  <a:t>函数的卷积是其函数傅立叶变换乘积的逆变换</a:t>
                </a:r>
              </a:p>
              <a:p>
                <a:pPr lvl="1"/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50EDB9-B1CC-453A-AD25-DE321BD7F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0" t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6B15-6715-4010-88ED-B7A25696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18</a:t>
            </a:fld>
            <a:endParaRPr lang="ja-JP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AD1DC46-98E5-43EC-9A6C-A2F9FEACC811}"/>
              </a:ext>
            </a:extLst>
          </p:cNvPr>
          <p:cNvGrpSpPr/>
          <p:nvPr/>
        </p:nvGrpSpPr>
        <p:grpSpPr>
          <a:xfrm>
            <a:off x="221759" y="4135043"/>
            <a:ext cx="4609928" cy="1870368"/>
            <a:chOff x="6489326" y="4250818"/>
            <a:chExt cx="4609928" cy="18703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7F22FA8F-F377-46F6-B00B-A7284FFFA335}"/>
                    </a:ext>
                  </a:extLst>
                </p:cNvPr>
                <p:cNvSpPr txBox="1"/>
                <p:nvPr/>
              </p:nvSpPr>
              <p:spPr>
                <a:xfrm>
                  <a:off x="9396544" y="4882036"/>
                  <a:ext cx="17027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dirty="0"/>
                    <a:t>的傅里叶变换</a:t>
                  </a:r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7F22FA8F-F377-46F6-B00B-A7284FFFA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6544" y="4882036"/>
                  <a:ext cx="170271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3333" r="-2143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AB09C90-0186-4653-AF85-69C3D253E8DD}"/>
                    </a:ext>
                  </a:extLst>
                </p:cNvPr>
                <p:cNvSpPr txBox="1"/>
                <p:nvPr/>
              </p:nvSpPr>
              <p:spPr>
                <a:xfrm>
                  <a:off x="7783189" y="5474855"/>
                  <a:ext cx="22621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卷积核</m:t>
                      </m:r>
                    </m:oMath>
                  </a14:m>
                  <a:r>
                    <a:rPr lang="zh-CN" altLang="en-US" dirty="0"/>
                    <a:t>的傅里叶变换</a:t>
                  </a:r>
                  <a:endParaRPr lang="en-US" altLang="zh-CN" dirty="0"/>
                </a:p>
                <a:p>
                  <a:pPr algn="ctr"/>
                  <a:r>
                    <a:rPr lang="zh-CN" altLang="en-US" dirty="0"/>
                    <a:t>（可训练参数）</a:t>
                  </a:r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AB09C90-0186-4653-AF85-69C3D253E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189" y="5474855"/>
                  <a:ext cx="2262158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539" t="-6604" r="-1617" b="-122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2BAB2D2-4363-49B5-8238-49933E53FE6B}"/>
                </a:ext>
              </a:extLst>
            </p:cNvPr>
            <p:cNvSpPr txBox="1"/>
            <p:nvPr/>
          </p:nvSpPr>
          <p:spPr>
            <a:xfrm>
              <a:off x="6489326" y="4250818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傅里叶变换的逆变换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487BABB-FF8F-416F-B2A3-880334180D80}"/>
                </a:ext>
              </a:extLst>
            </p:cNvPr>
            <p:cNvGrpSpPr/>
            <p:nvPr/>
          </p:nvGrpSpPr>
          <p:grpSpPr>
            <a:xfrm>
              <a:off x="6805692" y="4895204"/>
              <a:ext cx="2428806" cy="374270"/>
              <a:chOff x="5130800" y="5400865"/>
              <a:chExt cx="2428806" cy="37427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702E8FA-B5EF-4B25-8D5B-1DCFC1DFE633}"/>
                  </a:ext>
                </a:extLst>
              </p:cNvPr>
              <p:cNvSpPr/>
              <p:nvPr/>
            </p:nvSpPr>
            <p:spPr bwMode="auto">
              <a:xfrm>
                <a:off x="7022852" y="5422051"/>
                <a:ext cx="488130" cy="334978"/>
              </a:xfrm>
              <a:prstGeom prst="rect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4EB3E0E-F9E9-4E80-AA03-4ED15C94914B}"/>
                  </a:ext>
                </a:extLst>
              </p:cNvPr>
              <p:cNvSpPr/>
              <p:nvPr/>
            </p:nvSpPr>
            <p:spPr bwMode="auto">
              <a:xfrm>
                <a:off x="6483791" y="5422051"/>
                <a:ext cx="488130" cy="334978"/>
              </a:xfrm>
              <a:prstGeom prst="rect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CA9CDF-078D-4051-ACFD-C823917B21AD}"/>
                  </a:ext>
                </a:extLst>
              </p:cNvPr>
              <p:cNvSpPr/>
              <p:nvPr/>
            </p:nvSpPr>
            <p:spPr bwMode="auto">
              <a:xfrm>
                <a:off x="6221244" y="5422051"/>
                <a:ext cx="235388" cy="334978"/>
              </a:xfrm>
              <a:prstGeom prst="rect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DE6502B0-A8BD-4463-B51C-44F0916011F2}"/>
                      </a:ext>
                    </a:extLst>
                  </p:cNvPr>
                  <p:cNvSpPr/>
                  <p:nvPr/>
                </p:nvSpPr>
                <p:spPr>
                  <a:xfrm>
                    <a:off x="5130800" y="5400865"/>
                    <a:ext cx="2428806" cy="3742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𝚯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𝓖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𝚯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𝚲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DE6502B0-A8BD-4463-B51C-44F0916011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0800" y="5400865"/>
                    <a:ext cx="2428806" cy="374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62BDB058-6056-4AE3-BDF6-6A7EAAFEFDA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85874" y="5097540"/>
              <a:ext cx="289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7BE8A2FA-76D3-42A6-AEAF-965452B7BD0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8402749" y="5269474"/>
              <a:ext cx="80348" cy="2750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26DEAF56-D838-423A-838F-807A749312D0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>
              <a:off x="7896136" y="4605044"/>
              <a:ext cx="117694" cy="3113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C006067-BF25-46E5-B816-0D1554085962}"/>
              </a:ext>
            </a:extLst>
          </p:cNvPr>
          <p:cNvGrpSpPr/>
          <p:nvPr/>
        </p:nvGrpSpPr>
        <p:grpSpPr>
          <a:xfrm>
            <a:off x="4930154" y="3795050"/>
            <a:ext cx="7040087" cy="2717298"/>
            <a:chOff x="5085238" y="3855292"/>
            <a:chExt cx="7040087" cy="27172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92B6FB51-92B4-4D65-9632-1B788450308C}"/>
                    </a:ext>
                  </a:extLst>
                </p:cNvPr>
                <p:cNvSpPr/>
                <p:nvPr/>
              </p:nvSpPr>
              <p:spPr>
                <a:xfrm>
                  <a:off x="5085238" y="5011169"/>
                  <a:ext cx="7777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𝚯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𝚲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92B6FB51-92B4-4D65-9632-1B78845030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238" y="5011169"/>
                  <a:ext cx="77777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F37949E-E509-4CDA-938C-5231D2995F27}"/>
                </a:ext>
              </a:extLst>
            </p:cNvPr>
            <p:cNvSpPr/>
            <p:nvPr/>
          </p:nvSpPr>
          <p:spPr>
            <a:xfrm>
              <a:off x="8709315" y="4331517"/>
              <a:ext cx="2977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/>
                <a:t>High computational complexity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1805592B-A77D-4DEB-BB34-6D282643C949}"/>
                    </a:ext>
                  </a:extLst>
                </p:cNvPr>
                <p:cNvSpPr/>
                <p:nvPr/>
              </p:nvSpPr>
              <p:spPr>
                <a:xfrm>
                  <a:off x="8564726" y="3988642"/>
                  <a:ext cx="3413049" cy="3745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𝚯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𝑑𝑖𝑎𝑔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1805592B-A77D-4DEB-BB34-6D282643C9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726" y="3988642"/>
                  <a:ext cx="3413049" cy="374590"/>
                </a:xfrm>
                <a:prstGeom prst="rect">
                  <a:avLst/>
                </a:prstGeom>
                <a:blipFill>
                  <a:blip r:embed="rId8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0E04CD8-9061-40E7-B442-A69ED1532027}"/>
                    </a:ext>
                  </a:extLst>
                </p:cNvPr>
                <p:cNvSpPr/>
                <p:nvPr/>
              </p:nvSpPr>
              <p:spPr>
                <a:xfrm>
                  <a:off x="6171386" y="4042587"/>
                  <a:ext cx="1706172" cy="6001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dirty="0"/>
                </a:p>
                <a:p>
                  <a:pPr algn="ctr"/>
                  <a14:m>
                    <m:oMath xmlns:m="http://schemas.openxmlformats.org/officeDocument/2006/math">
                      <m:r>
                        <a:rPr lang="zh-CN" altLang="en-US" sz="15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altLang="zh-CN" sz="1500" dirty="0"/>
                    <a:t>: </a:t>
                  </a:r>
                  <a:r>
                    <a:rPr lang="zh-CN" altLang="en-US" sz="1500" dirty="0"/>
                    <a:t>可训练参数</a:t>
                  </a:r>
                </a:p>
              </p:txBody>
            </p:sp>
          </mc:Choice>
          <mc:Fallback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0E04CD8-9061-40E7-B442-A69ED15320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1386" y="4042587"/>
                  <a:ext cx="1706172" cy="600164"/>
                </a:xfrm>
                <a:prstGeom prst="rect">
                  <a:avLst/>
                </a:prstGeom>
                <a:blipFill>
                  <a:blip r:embed="rId9"/>
                  <a:stretch>
                    <a:fillRect l="-714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98ACF91-CDA9-4E63-A730-ACA3D82F886B}"/>
                    </a:ext>
                  </a:extLst>
                </p:cNvPr>
                <p:cNvSpPr txBox="1"/>
                <p:nvPr/>
              </p:nvSpPr>
              <p:spPr>
                <a:xfrm>
                  <a:off x="5833577" y="5155952"/>
                  <a:ext cx="2624308" cy="1058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altLang="zh-CN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a14:m>
                  <a:r>
                    <a:rPr lang="en-US" altLang="zh-CN" sz="1500" dirty="0"/>
                    <a:t>: </a:t>
                  </a:r>
                  <a14:m>
                    <m:oMath xmlns:m="http://schemas.openxmlformats.org/officeDocument/2006/math">
                      <m:r>
                        <a:rPr lang="en-US" altLang="zh-CN" sz="15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CN" altLang="en-US" sz="1500" dirty="0"/>
                    <a:t>阶</a:t>
                  </a:r>
                  <a:r>
                    <a:rPr lang="en-US" altLang="zh-CN" sz="1500" dirty="0"/>
                    <a:t>Chebyshev</a:t>
                  </a:r>
                  <a:r>
                    <a:rPr lang="zh-CN" altLang="en-US" sz="1500" dirty="0"/>
                    <a:t>多项式</a:t>
                  </a:r>
                  <a:endParaRPr lang="en-US" altLang="zh-CN" sz="150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5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sz="1500" dirty="0"/>
                    <a:t>: </a:t>
                  </a:r>
                  <a:r>
                    <a:rPr lang="zh-CN" altLang="en-US" sz="1500" dirty="0"/>
                    <a:t>可训练参数</a:t>
                  </a:r>
                </a:p>
              </p:txBody>
            </p:sp>
          </mc:Choice>
          <mc:Fallback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98ACF91-CDA9-4E63-A730-ACA3D82F88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577" y="5155952"/>
                  <a:ext cx="2624308" cy="1058110"/>
                </a:xfrm>
                <a:prstGeom prst="rect">
                  <a:avLst/>
                </a:prstGeom>
                <a:blipFill>
                  <a:blip r:embed="rId10"/>
                  <a:stretch>
                    <a:fillRect r="-233" b="-57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451AD909-32B6-47A0-91A3-C25DCA03FD55}"/>
                    </a:ext>
                  </a:extLst>
                </p:cNvPr>
                <p:cNvSpPr/>
                <p:nvPr/>
              </p:nvSpPr>
              <p:spPr>
                <a:xfrm>
                  <a:off x="8764269" y="4967580"/>
                  <a:ext cx="3067443" cy="16046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𝚯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𝓖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aln/>
                          </m:rPr>
                          <a:rPr lang="en-US" altLang="zh-CN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𝑼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  <m:oMath xmlns:m="http://schemas.openxmlformats.org/officeDocument/2006/math">
                        <m:r>
                          <m:rPr>
                            <m:aln/>
                          </m:rPr>
                          <a:rPr lang="en-US" altLang="zh-CN" sz="1600" dirty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  <m:oMath xmlns:m="http://schemas.openxmlformats.org/officeDocument/2006/math">
                        <m:r>
                          <m:rPr>
                            <m:aln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altLang="zh-CN" sz="1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451AD909-32B6-47A0-91A3-C25DCA03FD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4269" y="4967580"/>
                  <a:ext cx="3067443" cy="160467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02C7C6B-0F21-4FDF-90B3-01C6894EB292}"/>
                </a:ext>
              </a:extLst>
            </p:cNvPr>
            <p:cNvGrpSpPr/>
            <p:nvPr/>
          </p:nvGrpSpPr>
          <p:grpSpPr>
            <a:xfrm>
              <a:off x="5130800" y="3855292"/>
              <a:ext cx="6994525" cy="2717298"/>
              <a:chOff x="5130800" y="3855292"/>
              <a:chExt cx="6994525" cy="2717298"/>
            </a:xfrm>
          </p:grpSpPr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97C77F55-C9A8-459B-BA96-6E51E9881A2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78487" y="4810465"/>
                <a:ext cx="6346838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87DA86ED-1946-4EC6-85CB-845FA0F25471}"/>
                  </a:ext>
                </a:extLst>
              </p:cNvPr>
              <p:cNvCxnSpPr>
                <a:cxnSpLocks/>
                <a:stCxn id="4" idx="0"/>
              </p:cNvCxnSpPr>
              <p:nvPr/>
            </p:nvCxnSpPr>
            <p:spPr bwMode="auto">
              <a:xfrm>
                <a:off x="5130800" y="6572250"/>
                <a:ext cx="6994525" cy="34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F60DF984-9B7C-46F4-BF3F-ED475005B0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30800" y="3855292"/>
                <a:ext cx="6994525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A916D91E-499C-4CDE-8D4E-A34516EF3F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78487" y="3855292"/>
                <a:ext cx="0" cy="2716325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ABF16429-473C-4328-A717-34D54115FD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30800" y="3855292"/>
                <a:ext cx="0" cy="2716325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9CC349DB-3EB1-4C97-A357-05B65AC8C6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103087" y="3855292"/>
                <a:ext cx="0" cy="2716325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96401391-70E7-479D-93EC-44D3324166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93112" y="3855292"/>
                <a:ext cx="0" cy="2716325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96537316"/>
      </p:ext>
    </p:extLst>
  </p:cSld>
  <p:clrMapOvr>
    <a:masterClrMapping/>
  </p:clrMapOvr>
  <p:transition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502F-7BC4-48FE-8077-637EA2F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Spatio</a:t>
            </a:r>
            <a:r>
              <a:rPr lang="en-US" altLang="zh-CN" b="1" dirty="0"/>
              <a:t>-Temporal Graph Convolutional Networks: A Deep Learning Framework for Traffic Forecasting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50EDB9-B1CC-453A-AD25-DE321BD7F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Graph convolution —— 1st-order Approximation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6B15-6715-4010-88ED-B7A25696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19</a:t>
            </a:fld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9C79858-4309-49C6-ABC2-2A5DE0740A95}"/>
                  </a:ext>
                </a:extLst>
              </p:cNvPr>
              <p:cNvSpPr/>
              <p:nvPr/>
            </p:nvSpPr>
            <p:spPr>
              <a:xfrm>
                <a:off x="1059666" y="2532119"/>
                <a:ext cx="3432157" cy="2360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𝓖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aln/>
                        </m:rP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𝑼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9C79858-4309-49C6-ABC2-2A5DE0740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66" y="2532119"/>
                <a:ext cx="3432157" cy="23609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3D02264C-6F76-4F20-B5E0-C26E2F8FDF69}"/>
              </a:ext>
            </a:extLst>
          </p:cNvPr>
          <p:cNvGrpSpPr/>
          <p:nvPr/>
        </p:nvGrpSpPr>
        <p:grpSpPr>
          <a:xfrm>
            <a:off x="6183313" y="2292654"/>
            <a:ext cx="6096000" cy="2668914"/>
            <a:chOff x="5327651" y="2364163"/>
            <a:chExt cx="6096000" cy="26689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365210A-F405-4369-A200-A84755A14E08}"/>
                    </a:ext>
                  </a:extLst>
                </p:cNvPr>
                <p:cNvSpPr/>
                <p:nvPr/>
              </p:nvSpPr>
              <p:spPr>
                <a:xfrm>
                  <a:off x="5875510" y="2364163"/>
                  <a:ext cx="4703595" cy="16821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+mn-ea"/>
                          </a:rPr>
                          <m:t>𝚯</m:t>
                        </m:r>
                        <m:r>
                          <a:rPr lang="en-US" altLang="zh-CN" b="1" i="1">
                            <a:latin typeface="+mn-ea"/>
                          </a:rPr>
                          <m:t> ∗</m:t>
                        </m:r>
                        <m:r>
                          <a:rPr lang="zh-CN" altLang="en-US" i="1">
                            <a:latin typeface="+mn-ea"/>
                          </a:rPr>
                          <m:t>𝓖</m:t>
                        </m:r>
                        <m:r>
                          <a:rPr lang="en-US" altLang="zh-CN" b="1" i="1">
                            <a:latin typeface="+mn-ea"/>
                          </a:rPr>
                          <m:t> </m:t>
                        </m:r>
                        <m:r>
                          <a:rPr lang="en-US" altLang="zh-CN" b="1" i="1">
                            <a:latin typeface="+mn-ea"/>
                          </a:rPr>
                          <m:t>𝒙</m:t>
                        </m:r>
                        <m:r>
                          <m:rPr>
                            <m:aln/>
                          </m:rPr>
                          <a:rPr lang="en-US" altLang="zh-CN" b="1" i="1" smtClean="0">
                            <a:latin typeface="+mn-ea"/>
                          </a:rPr>
                          <m:t>≈</m:t>
                        </m:r>
                        <m:sSub>
                          <m:sSubPr>
                            <m:ctrlPr>
                              <a:rPr lang="en-US" altLang="zh-CN" i="1">
                                <a:latin typeface="+mn-ea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+mn-ea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+mn-ea"/>
                          </a:rPr>
                          <m:t>𝐼𝑥</m:t>
                        </m:r>
                        <m:r>
                          <a:rPr lang="en-US" altLang="zh-CN" b="0" i="1" smtClean="0">
                            <a:latin typeface="+mn-ea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+mn-ea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+mn-ea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+mn-ea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altLang="zh-CN" i="1" dirty="0">
                                <a:latin typeface="+mn-ea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+mn-ea"/>
                              </a:rPr>
                              <m:t>𝐿</m:t>
                            </m:r>
                          </m:e>
                        </m:acc>
                        <m:r>
                          <a:rPr lang="en-US" altLang="zh-CN" i="1">
                            <a:latin typeface="+mn-ea"/>
                          </a:rPr>
                          <m:t>𝑥</m:t>
                        </m:r>
                      </m:oMath>
                      <m:oMath xmlns:m="http://schemas.openxmlformats.org/officeDocument/2006/math">
                        <m:r>
                          <m:rPr>
                            <m:aln/>
                          </m:rPr>
                          <a:rPr lang="en-US" altLang="zh-CN" b="0" i="1" smtClean="0">
                            <a:latin typeface="+mn-ea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+mn-ea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+mn-ea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+mn-ea"/>
                          </a:rPr>
                          <m:t>𝑥</m:t>
                        </m:r>
                        <m:r>
                          <a:rPr lang="en-US" altLang="zh-CN" i="1">
                            <a:latin typeface="+mn-ea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+mn-ea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+mn-ea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+mn-ea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+mn-ea"/>
                                  </a:rPr>
                                  <m:t>2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 smtClean="0">
                                        <a:latin typeface="+mn-ea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+mn-ea"/>
                                      </a:rPr>
                                      <m:t>𝑚𝑎𝑥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+mn-ea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latin typeface="+mn-ea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+mn-ea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+mn-ea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+mn-ea"/>
                          </a:rPr>
                          <m:t>𝑥</m:t>
                        </m:r>
                      </m:oMath>
                      <m:oMath xmlns:m="http://schemas.openxmlformats.org/officeDocument/2006/math">
                        <m:r>
                          <m:rPr>
                            <m:aln/>
                          </m:rPr>
                          <a:rPr lang="en-US" altLang="zh-CN" i="1" smtClean="0">
                            <a:latin typeface="+mn-ea"/>
                          </a:rPr>
                          <m:t>≈</m:t>
                        </m:r>
                        <m:sSub>
                          <m:sSubPr>
                            <m:ctrlPr>
                              <a:rPr lang="en-US" altLang="zh-CN" i="1">
                                <a:latin typeface="+mn-ea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+mn-ea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+mn-ea"/>
                          </a:rPr>
                          <m:t>𝑥</m:t>
                        </m:r>
                        <m:r>
                          <a:rPr lang="en-US" altLang="zh-CN" b="0" i="1" smtClean="0">
                            <a:latin typeface="+mn-ea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+mn-ea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+mn-ea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+mn-ea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+mn-ea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+mn-ea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+mn-ea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+mn-ea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+mn-ea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b="0" i="1" smtClean="0">
                            <a:latin typeface="+mn-ea"/>
                          </a:rPr>
                          <m:t>𝑊</m:t>
                        </m:r>
                        <m:sSup>
                          <m:sSupPr>
                            <m:ctrlPr>
                              <a:rPr lang="en-US" altLang="zh-CN" i="1">
                                <a:latin typeface="+mn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+mn-ea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latin typeface="+mn-ea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+mn-ea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+mn-ea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i="1">
                            <a:latin typeface="+mn-ea"/>
                          </a:rPr>
                          <m:t>)</m:t>
                        </m:r>
                        <m:r>
                          <a:rPr lang="en-US" altLang="zh-CN" i="1">
                            <a:latin typeface="+mn-ea"/>
                          </a:rPr>
                          <m:t>𝑥</m:t>
                        </m:r>
                      </m:oMath>
                    </m:oMathPara>
                  </a14:m>
                  <a:endParaRPr lang="en-US" altLang="zh-CN" i="1" dirty="0">
                    <a:latin typeface="+mn-ea"/>
                  </a:endParaRPr>
                </a:p>
                <a:p>
                  <a:endParaRPr lang="en-US" altLang="zh-CN" i="1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365210A-F405-4369-A200-A84755A14E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510" y="2364163"/>
                  <a:ext cx="4703595" cy="1682192"/>
                </a:xfrm>
                <a:prstGeom prst="rect">
                  <a:avLst/>
                </a:prstGeom>
                <a:blipFill>
                  <a:blip r:embed="rId3"/>
                  <a:stretch>
                    <a:fillRect t="-3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FBFE994-555A-4AD7-97C5-0F3798F95DB1}"/>
                    </a:ext>
                  </a:extLst>
                </p:cNvPr>
                <p:cNvSpPr txBox="1"/>
                <p:nvPr/>
              </p:nvSpPr>
              <p:spPr>
                <a:xfrm>
                  <a:off x="6715125" y="3781798"/>
                  <a:ext cx="1989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Let 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AFBFE994-555A-4AD7-97C5-0F3798F95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125" y="3781798"/>
                  <a:ext cx="198907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61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7A450EF4-6126-42EF-9F0A-D754DB7DA66C}"/>
                    </a:ext>
                  </a:extLst>
                </p:cNvPr>
                <p:cNvSpPr/>
                <p:nvPr/>
              </p:nvSpPr>
              <p:spPr>
                <a:xfrm>
                  <a:off x="5327651" y="4125200"/>
                  <a:ext cx="6096000" cy="907877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𝚯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aln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  <m:oMath xmlns:m="http://schemas.openxmlformats.org/officeDocument/2006/math">
                        <m:r>
                          <m:rPr>
                            <m:aln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br>
                    <a:rPr lang="en-US" altLang="zh-CN" i="1" dirty="0">
                      <a:latin typeface="Cambria Math" panose="02040503050406030204" pitchFamily="18" charset="0"/>
                    </a:rPr>
                  </a:br>
                  <a:endParaRPr lang="en-US" altLang="zh-CN" i="1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7A450EF4-6126-42EF-9F0A-D754DB7DA6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651" y="4125200"/>
                  <a:ext cx="6096000" cy="9078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DFB6829-E466-406D-AAA5-E379E53AE56C}"/>
              </a:ext>
            </a:extLst>
          </p:cNvPr>
          <p:cNvSpPr/>
          <p:nvPr/>
        </p:nvSpPr>
        <p:spPr bwMode="auto">
          <a:xfrm>
            <a:off x="5768975" y="3567453"/>
            <a:ext cx="828675" cy="46010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2C125C2-4413-4F08-A083-E446003B7097}"/>
              </a:ext>
            </a:extLst>
          </p:cNvPr>
          <p:cNvSpPr/>
          <p:nvPr/>
        </p:nvSpPr>
        <p:spPr>
          <a:xfrm>
            <a:off x="4854594" y="3149049"/>
            <a:ext cx="27161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1st-order Approximation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F77C133-5AD7-4E58-ADB5-29CCC6391435}"/>
              </a:ext>
            </a:extLst>
          </p:cNvPr>
          <p:cNvSpPr/>
          <p:nvPr/>
        </p:nvSpPr>
        <p:spPr>
          <a:xfrm>
            <a:off x="3164690" y="5220403"/>
            <a:ext cx="58745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Applying a stack of graph convolutions with the 1st-order approximation vertically that achieves the similar effect as K- localized convolutions do horizontally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412584"/>
      </p:ext>
    </p:extLst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F1DEA-5613-45C1-84F9-B48A8488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CAABB-E7A2-4E17-81F5-8505F56DB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Citywide Mobility Computing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F30EF9-72AF-479E-A0B4-7D9CCF07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2</a:t>
            </a:fld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450DE-8E1F-4360-A996-06B962E31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02" y="1875882"/>
            <a:ext cx="6143648" cy="90506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537C8FE-E38A-4514-B68C-63EAE82D2CFC}"/>
              </a:ext>
            </a:extLst>
          </p:cNvPr>
          <p:cNvGrpSpPr/>
          <p:nvPr/>
        </p:nvGrpSpPr>
        <p:grpSpPr>
          <a:xfrm>
            <a:off x="1776755" y="4343395"/>
            <a:ext cx="2630262" cy="780409"/>
            <a:chOff x="2792423" y="3522763"/>
            <a:chExt cx="2663848" cy="790374"/>
          </a:xfrm>
        </p:grpSpPr>
        <p:sp>
          <p:nvSpPr>
            <p:cNvPr id="8" name="テキスト ボックス 3">
              <a:extLst>
                <a:ext uri="{FF2B5EF4-FFF2-40B4-BE49-F238E27FC236}">
                  <a16:creationId xmlns:a16="http://schemas.microsoft.com/office/drawing/2014/main" id="{3BABB252-6DD8-4D09-9C4A-DF0F3B5357D3}"/>
                </a:ext>
              </a:extLst>
            </p:cNvPr>
            <p:cNvSpPr txBox="1"/>
            <p:nvPr/>
          </p:nvSpPr>
          <p:spPr>
            <a:xfrm>
              <a:off x="2792423" y="3522763"/>
              <a:ext cx="7601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Shinjuku</a:t>
              </a:r>
            </a:p>
          </p:txBody>
        </p:sp>
        <p:sp>
          <p:nvSpPr>
            <p:cNvPr id="9" name="テキスト ボックス 3">
              <a:extLst>
                <a:ext uri="{FF2B5EF4-FFF2-40B4-BE49-F238E27FC236}">
                  <a16:creationId xmlns:a16="http://schemas.microsoft.com/office/drawing/2014/main" id="{789A85C2-8AAB-4FCD-9FF3-2011FEEA0C0E}"/>
                </a:ext>
              </a:extLst>
            </p:cNvPr>
            <p:cNvSpPr txBox="1"/>
            <p:nvPr/>
          </p:nvSpPr>
          <p:spPr>
            <a:xfrm>
              <a:off x="2792424" y="4066916"/>
              <a:ext cx="7601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Shibuya</a:t>
              </a:r>
            </a:p>
          </p:txBody>
        </p:sp>
        <p:sp>
          <p:nvSpPr>
            <p:cNvPr id="10" name="テキスト ボックス 3">
              <a:extLst>
                <a:ext uri="{FF2B5EF4-FFF2-40B4-BE49-F238E27FC236}">
                  <a16:creationId xmlns:a16="http://schemas.microsoft.com/office/drawing/2014/main" id="{E55DC0EE-A7F8-47B0-ADD9-A857DE8209FD}"/>
                </a:ext>
              </a:extLst>
            </p:cNvPr>
            <p:cNvSpPr txBox="1"/>
            <p:nvPr/>
          </p:nvSpPr>
          <p:spPr>
            <a:xfrm>
              <a:off x="4696108" y="3691393"/>
              <a:ext cx="7601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Tokyo</a:t>
              </a:r>
            </a:p>
          </p:txBody>
        </p:sp>
      </p:grpSp>
      <p:pic>
        <p:nvPicPr>
          <p:cNvPr id="11" name="图片 4">
            <a:extLst>
              <a:ext uri="{FF2B5EF4-FFF2-40B4-BE49-F238E27FC236}">
                <a16:creationId xmlns:a16="http://schemas.microsoft.com/office/drawing/2014/main" id="{E742FE9E-373A-4FAD-97C7-AEF31CD12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16" y="2868669"/>
            <a:ext cx="1616370" cy="161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968313D-2B7B-4D3D-B2A7-A2B9DAC0EE27}"/>
              </a:ext>
            </a:extLst>
          </p:cNvPr>
          <p:cNvSpPr txBox="1"/>
          <p:nvPr/>
        </p:nvSpPr>
        <p:spPr>
          <a:xfrm>
            <a:off x="1634101" y="214374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Individual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A5BA8F-DDDC-4802-8ECF-5B28014EFF55}"/>
              </a:ext>
            </a:extLst>
          </p:cNvPr>
          <p:cNvSpPr txBox="1"/>
          <p:nvPr/>
        </p:nvSpPr>
        <p:spPr>
          <a:xfrm>
            <a:off x="1634101" y="3605778"/>
            <a:ext cx="117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Citywide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1E7C17-BC3C-40BE-998D-A72447120377}"/>
              </a:ext>
            </a:extLst>
          </p:cNvPr>
          <p:cNvSpPr txBox="1"/>
          <p:nvPr/>
        </p:nvSpPr>
        <p:spPr>
          <a:xfrm>
            <a:off x="1634101" y="549208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Problem</a:t>
            </a:r>
          </a:p>
          <a:p>
            <a:pPr algn="ctr"/>
            <a:r>
              <a:rPr lang="en-US" altLang="zh-CN" dirty="0"/>
              <a:t>(Video)</a:t>
            </a:r>
            <a:endParaRPr lang="zh-CN" altLang="en-US" dirty="0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DC1816CF-684D-4FCB-89F2-6A219368849E}"/>
              </a:ext>
            </a:extLst>
          </p:cNvPr>
          <p:cNvSpPr/>
          <p:nvPr/>
        </p:nvSpPr>
        <p:spPr bwMode="auto">
          <a:xfrm>
            <a:off x="2097852" y="2888949"/>
            <a:ext cx="327213" cy="369332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5AE79DB6-6DED-4DF8-BCA3-CEBBC95CE638}"/>
              </a:ext>
            </a:extLst>
          </p:cNvPr>
          <p:cNvSpPr/>
          <p:nvPr/>
        </p:nvSpPr>
        <p:spPr bwMode="auto">
          <a:xfrm>
            <a:off x="2097852" y="4509899"/>
            <a:ext cx="327213" cy="369332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8E773ED-19E3-48E1-A800-6979C642F364}"/>
              </a:ext>
            </a:extLst>
          </p:cNvPr>
          <p:cNvGrpSpPr/>
          <p:nvPr/>
        </p:nvGrpSpPr>
        <p:grpSpPr>
          <a:xfrm>
            <a:off x="2852208" y="4614804"/>
            <a:ext cx="2511850" cy="2123901"/>
            <a:chOff x="1144588" y="3424334"/>
            <a:chExt cx="3262429" cy="275855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37605CF-1C7D-4E78-A7DF-EBA8F3ACAC62}"/>
                </a:ext>
              </a:extLst>
            </p:cNvPr>
            <p:cNvGrpSpPr/>
            <p:nvPr/>
          </p:nvGrpSpPr>
          <p:grpSpPr>
            <a:xfrm>
              <a:off x="1776755" y="4343395"/>
              <a:ext cx="2630262" cy="780409"/>
              <a:chOff x="2792423" y="3522763"/>
              <a:chExt cx="2663848" cy="790374"/>
            </a:xfrm>
          </p:grpSpPr>
          <p:sp>
            <p:nvSpPr>
              <p:cNvPr id="30" name="テキスト ボックス 3">
                <a:extLst>
                  <a:ext uri="{FF2B5EF4-FFF2-40B4-BE49-F238E27FC236}">
                    <a16:creationId xmlns:a16="http://schemas.microsoft.com/office/drawing/2014/main" id="{96863339-FD0C-4138-8B4B-D90AB56A51B2}"/>
                  </a:ext>
                </a:extLst>
              </p:cNvPr>
              <p:cNvSpPr txBox="1"/>
              <p:nvPr/>
            </p:nvSpPr>
            <p:spPr>
              <a:xfrm>
                <a:off x="2792423" y="3522763"/>
                <a:ext cx="7601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Shinjuku</a:t>
                </a:r>
              </a:p>
            </p:txBody>
          </p:sp>
          <p:sp>
            <p:nvSpPr>
              <p:cNvPr id="31" name="テキスト ボックス 3">
                <a:extLst>
                  <a:ext uri="{FF2B5EF4-FFF2-40B4-BE49-F238E27FC236}">
                    <a16:creationId xmlns:a16="http://schemas.microsoft.com/office/drawing/2014/main" id="{F066C6F1-A28C-4D0F-833A-C32FC1B96880}"/>
                  </a:ext>
                </a:extLst>
              </p:cNvPr>
              <p:cNvSpPr txBox="1"/>
              <p:nvPr/>
            </p:nvSpPr>
            <p:spPr>
              <a:xfrm>
                <a:off x="2792424" y="4066916"/>
                <a:ext cx="7601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Shibuya</a:t>
                </a:r>
              </a:p>
            </p:txBody>
          </p:sp>
          <p:sp>
            <p:nvSpPr>
              <p:cNvPr id="32" name="テキスト ボックス 3">
                <a:extLst>
                  <a:ext uri="{FF2B5EF4-FFF2-40B4-BE49-F238E27FC236}">
                    <a16:creationId xmlns:a16="http://schemas.microsoft.com/office/drawing/2014/main" id="{1CB48C07-A17B-4903-9965-64C288F44266}"/>
                  </a:ext>
                </a:extLst>
              </p:cNvPr>
              <p:cNvSpPr txBox="1"/>
              <p:nvPr/>
            </p:nvSpPr>
            <p:spPr>
              <a:xfrm>
                <a:off x="4696108" y="3691393"/>
                <a:ext cx="7601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Tokyo</a:t>
                </a:r>
              </a:p>
            </p:txBody>
          </p:sp>
        </p:grp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E9298C06-1214-4292-A293-E6D00079F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442" y="3752410"/>
              <a:ext cx="3125227" cy="2421377"/>
            </a:xfrm>
            <a:prstGeom prst="rect">
              <a:avLst/>
            </a:prstGeom>
            <a:noFill/>
            <a:ln w="222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kumimoji="0" lang="en-US" altLang="en-US" sz="1600" b="1">
                <a:latin typeface="Verdan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" name="TextBox 29">
              <a:extLst>
                <a:ext uri="{FF2B5EF4-FFF2-40B4-BE49-F238E27FC236}">
                  <a16:creationId xmlns:a16="http://schemas.microsoft.com/office/drawing/2014/main" id="{A1A2E417-BF24-454E-B9E2-11971D4FE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5442" y="3424334"/>
              <a:ext cx="3125227" cy="439719"/>
            </a:xfrm>
            <a:prstGeom prst="rect">
              <a:avLst/>
            </a:prstGeom>
            <a:solidFill>
              <a:srgbClr val="FBBE4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 b="1" dirty="0">
                  <a:latin typeface="NimbusRomNo9L-Regu"/>
                </a:rPr>
                <a:t>Euclidean structure</a:t>
              </a:r>
              <a:endParaRPr lang="en-US" altLang="ja-JP" sz="1600" b="1" dirty="0">
                <a:latin typeface="NimbusRomNo9L-Regu"/>
              </a:endParaRPr>
            </a:p>
          </p:txBody>
        </p:sp>
        <p:pic>
          <p:nvPicPr>
            <p:cNvPr id="26" name="图片 6">
              <a:extLst>
                <a:ext uri="{FF2B5EF4-FFF2-40B4-BE49-F238E27FC236}">
                  <a16:creationId xmlns:a16="http://schemas.microsoft.com/office/drawing/2014/main" id="{CC767BAB-5976-47AF-8338-7D4D31554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069" y="3953274"/>
              <a:ext cx="1607800" cy="136968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图片 5">
              <a:extLst>
                <a:ext uri="{FF2B5EF4-FFF2-40B4-BE49-F238E27FC236}">
                  <a16:creationId xmlns:a16="http://schemas.microsoft.com/office/drawing/2014/main" id="{F1C23348-9814-45B7-B6D3-FCF03AE42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439" y="4137067"/>
              <a:ext cx="1597344" cy="1359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图片 7">
              <a:extLst>
                <a:ext uri="{FF2B5EF4-FFF2-40B4-BE49-F238E27FC236}">
                  <a16:creationId xmlns:a16="http://schemas.microsoft.com/office/drawing/2014/main" id="{E6B94F30-7AF9-473D-8A1A-C334390B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912" y="4363602"/>
              <a:ext cx="1605188" cy="136727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矩形 4">
              <a:extLst>
                <a:ext uri="{FF2B5EF4-FFF2-40B4-BE49-F238E27FC236}">
                  <a16:creationId xmlns:a16="http://schemas.microsoft.com/office/drawing/2014/main" id="{0F578291-4954-485B-825A-CB11E2EF9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588" y="5863093"/>
              <a:ext cx="3146456" cy="319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ja-JP" sz="1000" b="1" i="1" dirty="0">
                  <a:latin typeface="Times New Roman" panose="02020603050405020304" pitchFamily="18" charset="0"/>
                  <a:ea typeface="HGS明朝B" panose="02020800000000000000" pitchFamily="18" charset="-128"/>
                  <a:cs typeface="Times New Roman" panose="02020603050405020304" pitchFamily="18" charset="0"/>
                </a:rPr>
                <a:t>(Timestep, Height, Width, Channel)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E49CA47-477E-49D4-9548-65D6CC1A14E0}"/>
              </a:ext>
            </a:extLst>
          </p:cNvPr>
          <p:cNvGrpSpPr/>
          <p:nvPr/>
        </p:nvGrpSpPr>
        <p:grpSpPr>
          <a:xfrm>
            <a:off x="6904187" y="4567751"/>
            <a:ext cx="2511850" cy="2123901"/>
            <a:chOff x="7419944" y="4614804"/>
            <a:chExt cx="2511850" cy="2123901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2CECFC5-D333-413B-BCDA-E2D55BC4F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7556" y="4985054"/>
              <a:ext cx="1121353" cy="1121353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F283C7B-C8BC-4FE9-84C8-E8518803DC11}"/>
                </a:ext>
              </a:extLst>
            </p:cNvPr>
            <p:cNvGrpSpPr/>
            <p:nvPr/>
          </p:nvGrpSpPr>
          <p:grpSpPr>
            <a:xfrm>
              <a:off x="7906670" y="5322419"/>
              <a:ext cx="2025124" cy="600862"/>
              <a:chOff x="2792423" y="3522763"/>
              <a:chExt cx="2663848" cy="790374"/>
            </a:xfrm>
          </p:grpSpPr>
          <p:sp>
            <p:nvSpPr>
              <p:cNvPr id="41" name="テキスト ボックス 3">
                <a:extLst>
                  <a:ext uri="{FF2B5EF4-FFF2-40B4-BE49-F238E27FC236}">
                    <a16:creationId xmlns:a16="http://schemas.microsoft.com/office/drawing/2014/main" id="{A059B8EE-867E-45C8-9AAA-90958EF6588D}"/>
                  </a:ext>
                </a:extLst>
              </p:cNvPr>
              <p:cNvSpPr txBox="1"/>
              <p:nvPr/>
            </p:nvSpPr>
            <p:spPr>
              <a:xfrm>
                <a:off x="2792423" y="3522763"/>
                <a:ext cx="7601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Shinjuku</a:t>
                </a:r>
              </a:p>
            </p:txBody>
          </p:sp>
          <p:sp>
            <p:nvSpPr>
              <p:cNvPr id="42" name="テキスト ボックス 3">
                <a:extLst>
                  <a:ext uri="{FF2B5EF4-FFF2-40B4-BE49-F238E27FC236}">
                    <a16:creationId xmlns:a16="http://schemas.microsoft.com/office/drawing/2014/main" id="{CC228629-0695-4969-8985-DC21DD44CCA6}"/>
                  </a:ext>
                </a:extLst>
              </p:cNvPr>
              <p:cNvSpPr txBox="1"/>
              <p:nvPr/>
            </p:nvSpPr>
            <p:spPr>
              <a:xfrm>
                <a:off x="2792424" y="4066916"/>
                <a:ext cx="7601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Shibuya</a:t>
                </a:r>
              </a:p>
            </p:txBody>
          </p:sp>
          <p:sp>
            <p:nvSpPr>
              <p:cNvPr id="43" name="テキスト ボックス 3">
                <a:extLst>
                  <a:ext uri="{FF2B5EF4-FFF2-40B4-BE49-F238E27FC236}">
                    <a16:creationId xmlns:a16="http://schemas.microsoft.com/office/drawing/2014/main" id="{CC6ED643-6E33-44E0-95B4-F5F37A6A847D}"/>
                  </a:ext>
                </a:extLst>
              </p:cNvPr>
              <p:cNvSpPr txBox="1"/>
              <p:nvPr/>
            </p:nvSpPr>
            <p:spPr>
              <a:xfrm>
                <a:off x="4696108" y="3691393"/>
                <a:ext cx="7601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Tokyo</a:t>
                </a:r>
              </a:p>
            </p:txBody>
          </p:sp>
        </p:grpSp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3E20C906-AA7D-4D33-AF39-15C02B065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9098" y="4867400"/>
              <a:ext cx="2406214" cy="1864297"/>
            </a:xfrm>
            <a:prstGeom prst="rect">
              <a:avLst/>
            </a:prstGeom>
            <a:noFill/>
            <a:ln w="222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kumimoji="0" lang="en-US" altLang="en-US" sz="1600" b="1">
                <a:latin typeface="Verdan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" name="TextBox 29">
              <a:extLst>
                <a:ext uri="{FF2B5EF4-FFF2-40B4-BE49-F238E27FC236}">
                  <a16:creationId xmlns:a16="http://schemas.microsoft.com/office/drawing/2014/main" id="{27998551-9740-479F-9740-D4402B224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9098" y="4614804"/>
              <a:ext cx="2406214" cy="338554"/>
            </a:xfrm>
            <a:prstGeom prst="rect">
              <a:avLst/>
            </a:prstGeom>
            <a:solidFill>
              <a:srgbClr val="FBBE4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 b="1" dirty="0">
                  <a:latin typeface="NimbusRomNo9L-Regu"/>
                </a:rPr>
                <a:t>non-Euclidean  structure</a:t>
              </a:r>
              <a:endParaRPr lang="en-US" altLang="ja-JP" sz="1600" b="1" dirty="0">
                <a:latin typeface="NimbusRomNo9L-Regu"/>
              </a:endParaRPr>
            </a:p>
          </p:txBody>
        </p:sp>
        <p:sp>
          <p:nvSpPr>
            <p:cNvPr id="40" name="矩形 4">
              <a:extLst>
                <a:ext uri="{FF2B5EF4-FFF2-40B4-BE49-F238E27FC236}">
                  <a16:creationId xmlns:a16="http://schemas.microsoft.com/office/drawing/2014/main" id="{36DD90DA-11E2-44BB-B7EA-637934079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9944" y="6492484"/>
              <a:ext cx="242255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ja-JP" sz="1000" b="1" i="1" dirty="0">
                  <a:latin typeface="Times New Roman" panose="02020603050405020304" pitchFamily="18" charset="0"/>
                  <a:ea typeface="HGS明朝B" panose="02020800000000000000" pitchFamily="18" charset="-128"/>
                  <a:cs typeface="Times New Roman" panose="02020603050405020304" pitchFamily="18" charset="0"/>
                </a:rPr>
                <a:t>(Timestep, N, Channel)</a:t>
              </a: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5C50188-D62F-46DC-BBBC-F86178E72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3387" y="5147554"/>
              <a:ext cx="1121353" cy="1121353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B30FE84A-F5DD-420C-8ACE-50D62D238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59218" y="5300744"/>
              <a:ext cx="1121353" cy="1121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22021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502F-7BC4-48FE-8077-637EA2F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Spatio</a:t>
            </a:r>
            <a:r>
              <a:rPr lang="en-US" altLang="zh-CN" b="1" dirty="0"/>
              <a:t>-Temporal Graph Convolutional Networks: A Deep Learning Framework for Traffic Forecasting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50EDB9-B1CC-453A-AD25-DE321BD7F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pPr lvl="1"/>
            <a:r>
              <a:rPr lang="en-US" altLang="zh-CN" dirty="0"/>
              <a:t>Framework: 2 </a:t>
            </a:r>
            <a:r>
              <a:rPr lang="en-US" altLang="zh-CN" dirty="0">
                <a:highlight>
                  <a:srgbClr val="FFFF00"/>
                </a:highlight>
              </a:rPr>
              <a:t>ST-Conv blocks</a:t>
            </a:r>
            <a:r>
              <a:rPr lang="en-US" altLang="zh-CN" dirty="0"/>
              <a:t> + 1 Out layer(temporal gate convolution + FC)</a:t>
            </a:r>
          </a:p>
          <a:p>
            <a:pPr lvl="1"/>
            <a:r>
              <a:rPr lang="en-US" altLang="zh-CN" dirty="0"/>
              <a:t>ST-Conv blocks: 2 temporal gated convolution + 1 spatial graph convolution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6B15-6715-4010-88ED-B7A25696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20</a:t>
            </a:fld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018429-16E9-4EA5-BD1F-B5B44A2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70" y="2599288"/>
            <a:ext cx="4108504" cy="38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68115"/>
      </p:ext>
    </p:extLst>
  </p:cSld>
  <p:clrMapOvr>
    <a:masterClrMapping/>
  </p:clrMapOvr>
  <p:transition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502F-7BC4-48FE-8077-637EA2F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Spatio</a:t>
            </a:r>
            <a:r>
              <a:rPr lang="en-US" altLang="zh-CN" b="1" dirty="0"/>
              <a:t>-Temporal Graph Convolutional Networks: A Deep Learning Framework for Traffic Forecasting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50EDB9-B1CC-453A-AD25-DE321BD7F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</a:p>
          <a:p>
            <a:pPr lvl="1"/>
            <a:r>
              <a:rPr lang="en-US" altLang="zh-CN" dirty="0"/>
              <a:t>BJER4</a:t>
            </a:r>
          </a:p>
          <a:p>
            <a:pPr lvl="2"/>
            <a:r>
              <a:rPr lang="en-US" altLang="zh-CN" dirty="0"/>
              <a:t>gathered from the major areas of east ring No.4 routes in Beijing City by double-loop detectors</a:t>
            </a:r>
          </a:p>
          <a:p>
            <a:pPr lvl="2"/>
            <a:r>
              <a:rPr lang="en-US" altLang="zh-CN" dirty="0"/>
              <a:t>12 roads selected for our experiment</a:t>
            </a:r>
          </a:p>
          <a:p>
            <a:pPr lvl="2"/>
            <a:r>
              <a:rPr lang="en-US" altLang="zh-CN" dirty="0"/>
              <a:t>2014/7/1~2014/8/31</a:t>
            </a:r>
          </a:p>
          <a:p>
            <a:pPr lvl="1"/>
            <a:r>
              <a:rPr lang="en-US" altLang="zh-CN" dirty="0"/>
              <a:t>PeMSD7</a:t>
            </a:r>
          </a:p>
          <a:p>
            <a:pPr lvl="2"/>
            <a:r>
              <a:rPr lang="en-US" altLang="zh-CN" dirty="0"/>
              <a:t>collected from Caltrans Performance Measurement System (</a:t>
            </a:r>
            <a:r>
              <a:rPr lang="en-US" altLang="zh-CN" dirty="0" err="1"/>
              <a:t>PeMS</a:t>
            </a:r>
            <a:r>
              <a:rPr lang="en-US" altLang="zh-CN" dirty="0"/>
              <a:t>) in real-time by over 39, 000 sensor stations, deployed across the major metropolitan areas of California state highway system.</a:t>
            </a:r>
          </a:p>
          <a:p>
            <a:pPr lvl="2"/>
            <a:r>
              <a:rPr lang="en-US" altLang="zh-CN" dirty="0"/>
              <a:t>randomly select a medium(228) and a large(1026) dataset for experiment.</a:t>
            </a:r>
          </a:p>
          <a:p>
            <a:pPr lvl="2"/>
            <a:r>
              <a:rPr lang="en-US" altLang="zh-CN" dirty="0"/>
              <a:t>2012/5/1~2012/6/30</a:t>
            </a:r>
          </a:p>
          <a:p>
            <a:pPr lvl="1"/>
            <a:r>
              <a:rPr lang="en-US" altLang="zh-CN" dirty="0"/>
              <a:t>Time interval: 5min</a:t>
            </a:r>
          </a:p>
          <a:p>
            <a:pPr lvl="1"/>
            <a:r>
              <a:rPr lang="en-US" altLang="zh-CN" dirty="0"/>
              <a:t>12 observed data points (M = 12), forecast traffic conditions in the next 15, 30, and 45 minutes (H =3, 6, 9)</a:t>
            </a:r>
          </a:p>
          <a:p>
            <a:pPr lvl="2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6B15-6715-4010-88ED-B7A25696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2396318"/>
      </p:ext>
    </p:extLst>
  </p:cSld>
  <p:clrMapOvr>
    <a:masterClrMapping/>
  </p:clrMapOvr>
  <p:transition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3AD6C-DEF8-4AE2-908B-AA26AF68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Spatio</a:t>
            </a:r>
            <a:r>
              <a:rPr lang="en-US" altLang="zh-CN" b="1" dirty="0"/>
              <a:t>-Temporal Graph Convolutional Networks: A Deep Learning Framework for Traffic Forecasting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CB90F0-642F-4023-AB41-936BBABA2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PeMSD7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D42D6E-2ED3-49DB-B38B-F8533E31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22</a:t>
            </a:fld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ACC3C6-0896-4F96-B0FB-2EA749421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2024062"/>
            <a:ext cx="4505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23245"/>
      </p:ext>
    </p:extLst>
  </p:cSld>
  <p:clrMapOvr>
    <a:masterClrMapping/>
  </p:clrMapOvr>
  <p:transition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502F-7BC4-48FE-8077-637EA2F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Spatio</a:t>
            </a:r>
            <a:r>
              <a:rPr lang="en-US" altLang="zh-CN" b="1" dirty="0"/>
              <a:t>-Temporal Graph Convolutional Networks: A Deep Learning Framework for Traffic Forecasting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50EDB9-B1CC-453A-AD25-DE321BD7F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270000"/>
            <a:ext cx="4787899" cy="4749800"/>
          </a:xfrm>
        </p:spPr>
        <p:txBody>
          <a:bodyPr/>
          <a:lstStyle/>
          <a:p>
            <a:r>
              <a:rPr lang="en-US" altLang="zh-CN" dirty="0"/>
              <a:t>Experiments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Achieve the best performance in all evaluation metrics</a:t>
            </a:r>
          </a:p>
          <a:p>
            <a:pPr lvl="1"/>
            <a:r>
              <a:rPr lang="en-US" altLang="zh-CN" dirty="0"/>
              <a:t>STGCN(Cheb) with K=3 better than STGCN(1st)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36B15-6715-4010-88ED-B7A25696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23</a:t>
            </a:fld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F12884-62AD-4C34-B1A2-B8544841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788" y="1712611"/>
            <a:ext cx="4210049" cy="2124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AEFD61-555A-4D14-8C98-0832C449E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787" y="4279383"/>
            <a:ext cx="8924925" cy="22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8537"/>
      </p:ext>
    </p:extLst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F1DEA-5613-45C1-84F9-B48A8488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Introduction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CAABB-E7A2-4E17-81F5-8505F56DB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Citywide Mobility Computing</a:t>
            </a:r>
          </a:p>
          <a:p>
            <a:pPr lvl="1"/>
            <a:r>
              <a:rPr lang="en-US" altLang="zh-CN" dirty="0"/>
              <a:t>Channel: Density, Flow, Speed, Taxi pick-ups……</a:t>
            </a:r>
          </a:p>
          <a:p>
            <a:pPr lvl="1"/>
            <a:r>
              <a:rPr lang="en-US" altLang="zh-CN" dirty="0"/>
              <a:t>Application: traffic management, public safety, traffic demand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F30EF9-72AF-479E-A0B4-7D9CCF07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3</a:t>
            </a:fld>
            <a:endParaRPr lang="ja-JP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7CF727C-6BD6-4A43-9861-A1B6611C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831" y="3377466"/>
            <a:ext cx="4683190" cy="2639738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C376677-0125-4763-A660-8F977A00D4EF}"/>
              </a:ext>
            </a:extLst>
          </p:cNvPr>
          <p:cNvGrpSpPr/>
          <p:nvPr/>
        </p:nvGrpSpPr>
        <p:grpSpPr>
          <a:xfrm>
            <a:off x="2010236" y="3709458"/>
            <a:ext cx="2511850" cy="2123901"/>
            <a:chOff x="1144588" y="3424334"/>
            <a:chExt cx="3262429" cy="2758555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3E9739C-77EB-43F0-B7F1-173578ACAF2E}"/>
                </a:ext>
              </a:extLst>
            </p:cNvPr>
            <p:cNvGrpSpPr/>
            <p:nvPr/>
          </p:nvGrpSpPr>
          <p:grpSpPr>
            <a:xfrm>
              <a:off x="1776755" y="4343395"/>
              <a:ext cx="2630262" cy="780409"/>
              <a:chOff x="2792423" y="3522763"/>
              <a:chExt cx="2663848" cy="790374"/>
            </a:xfrm>
          </p:grpSpPr>
          <p:sp>
            <p:nvSpPr>
              <p:cNvPr id="39" name="テキスト ボックス 3">
                <a:extLst>
                  <a:ext uri="{FF2B5EF4-FFF2-40B4-BE49-F238E27FC236}">
                    <a16:creationId xmlns:a16="http://schemas.microsoft.com/office/drawing/2014/main" id="{87DB61AA-5512-4D87-8D26-CBB764C733F9}"/>
                  </a:ext>
                </a:extLst>
              </p:cNvPr>
              <p:cNvSpPr txBox="1"/>
              <p:nvPr/>
            </p:nvSpPr>
            <p:spPr>
              <a:xfrm>
                <a:off x="2792423" y="3522763"/>
                <a:ext cx="7601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Shinjuku</a:t>
                </a:r>
              </a:p>
            </p:txBody>
          </p:sp>
          <p:sp>
            <p:nvSpPr>
              <p:cNvPr id="40" name="テキスト ボックス 3">
                <a:extLst>
                  <a:ext uri="{FF2B5EF4-FFF2-40B4-BE49-F238E27FC236}">
                    <a16:creationId xmlns:a16="http://schemas.microsoft.com/office/drawing/2014/main" id="{BAC692CD-EF1C-4B0F-9D0F-0219754DF30F}"/>
                  </a:ext>
                </a:extLst>
              </p:cNvPr>
              <p:cNvSpPr txBox="1"/>
              <p:nvPr/>
            </p:nvSpPr>
            <p:spPr>
              <a:xfrm>
                <a:off x="2792424" y="4066916"/>
                <a:ext cx="7601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Shibuya</a:t>
                </a:r>
              </a:p>
            </p:txBody>
          </p:sp>
          <p:sp>
            <p:nvSpPr>
              <p:cNvPr id="41" name="テキスト ボックス 3">
                <a:extLst>
                  <a:ext uri="{FF2B5EF4-FFF2-40B4-BE49-F238E27FC236}">
                    <a16:creationId xmlns:a16="http://schemas.microsoft.com/office/drawing/2014/main" id="{CB108EAC-E750-4F52-821A-2AAF804AD74B}"/>
                  </a:ext>
                </a:extLst>
              </p:cNvPr>
              <p:cNvSpPr txBox="1"/>
              <p:nvPr/>
            </p:nvSpPr>
            <p:spPr>
              <a:xfrm>
                <a:off x="4696108" y="3691393"/>
                <a:ext cx="7601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Tokyo</a:t>
                </a:r>
              </a:p>
            </p:txBody>
          </p:sp>
        </p:grpSp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6ECDAD1D-9ACA-4B4C-AF4E-59893E50E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442" y="3752410"/>
              <a:ext cx="3125227" cy="2421377"/>
            </a:xfrm>
            <a:prstGeom prst="rect">
              <a:avLst/>
            </a:prstGeom>
            <a:noFill/>
            <a:ln w="222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kumimoji="0" lang="en-US" altLang="en-US" sz="1600" b="1">
                <a:latin typeface="Verdan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" name="TextBox 29">
              <a:extLst>
                <a:ext uri="{FF2B5EF4-FFF2-40B4-BE49-F238E27FC236}">
                  <a16:creationId xmlns:a16="http://schemas.microsoft.com/office/drawing/2014/main" id="{D45FCC56-7F79-4273-A4A8-F16C92D5F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5442" y="3424334"/>
              <a:ext cx="3125227" cy="439719"/>
            </a:xfrm>
            <a:prstGeom prst="rect">
              <a:avLst/>
            </a:prstGeom>
            <a:solidFill>
              <a:srgbClr val="FBBE4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 b="1" dirty="0">
                  <a:latin typeface="NimbusRomNo9L-Regu"/>
                </a:rPr>
                <a:t>Euclidean space</a:t>
              </a:r>
              <a:endParaRPr lang="en-US" altLang="ja-JP" sz="1600" b="1" dirty="0">
                <a:latin typeface="NimbusRomNo9L-Regu"/>
              </a:endParaRPr>
            </a:p>
          </p:txBody>
        </p:sp>
        <p:pic>
          <p:nvPicPr>
            <p:cNvPr id="35" name="图片 6">
              <a:extLst>
                <a:ext uri="{FF2B5EF4-FFF2-40B4-BE49-F238E27FC236}">
                  <a16:creationId xmlns:a16="http://schemas.microsoft.com/office/drawing/2014/main" id="{13D66BFB-180D-4847-B57B-88BE2886A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069" y="3953274"/>
              <a:ext cx="1607800" cy="136968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图片 5">
              <a:extLst>
                <a:ext uri="{FF2B5EF4-FFF2-40B4-BE49-F238E27FC236}">
                  <a16:creationId xmlns:a16="http://schemas.microsoft.com/office/drawing/2014/main" id="{8D526F2D-DC0B-4C95-9259-C0E0FE75D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439" y="4137067"/>
              <a:ext cx="1597344" cy="1359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图片 7">
              <a:extLst>
                <a:ext uri="{FF2B5EF4-FFF2-40B4-BE49-F238E27FC236}">
                  <a16:creationId xmlns:a16="http://schemas.microsoft.com/office/drawing/2014/main" id="{9757C095-9793-42E7-94FB-887D7EBB3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912" y="4363602"/>
              <a:ext cx="1605188" cy="136727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4">
              <a:extLst>
                <a:ext uri="{FF2B5EF4-FFF2-40B4-BE49-F238E27FC236}">
                  <a16:creationId xmlns:a16="http://schemas.microsoft.com/office/drawing/2014/main" id="{0A8A7F3F-F301-43E8-A81F-DE7479C24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588" y="5863093"/>
              <a:ext cx="3146456" cy="319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ja-JP" sz="1000" b="1" i="1" dirty="0">
                  <a:latin typeface="Times New Roman" panose="02020603050405020304" pitchFamily="18" charset="0"/>
                  <a:ea typeface="HGS明朝B" panose="02020800000000000000" pitchFamily="18" charset="-128"/>
                  <a:cs typeface="Times New Roman" panose="02020603050405020304" pitchFamily="18" charset="0"/>
                </a:rPr>
                <a:t>(Timestep, Height, Width, Channel)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176718"/>
      </p:ext>
    </p:extLst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1EE82-617C-4B06-9A47-618F59F58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Deep </a:t>
            </a:r>
            <a:r>
              <a:rPr lang="en-US" altLang="zh-CN" dirty="0" err="1"/>
              <a:t>Spatio</a:t>
            </a:r>
            <a:r>
              <a:rPr lang="en-US" altLang="zh-CN" dirty="0"/>
              <a:t>-Temporal Residual Networks for Citywide Crowd Flows Prediction</a:t>
            </a:r>
            <a:endParaRPr lang="zh-CN" altLang="en-US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58E262-D2EC-4797-9BE5-13E09B9A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0F3669-6E29-4C1D-9DA5-93AF5C3F1F6C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76736176"/>
      </p:ext>
    </p:extLst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82F39-0FF3-40B7-BFD4-36F068F9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Deep </a:t>
            </a:r>
            <a:r>
              <a:rPr lang="en-US" altLang="zh-CN" b="1" dirty="0" err="1"/>
              <a:t>Spatio</a:t>
            </a:r>
            <a:r>
              <a:rPr lang="en-US" altLang="zh-CN" b="1" dirty="0"/>
              <a:t>-Temporal Residual Networks for Citywide Crowd Flows Prediction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5249D-BCC6-4C2A-B5C2-5829C6EB6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pPr lvl="1"/>
            <a:r>
              <a:rPr lang="en-US" altLang="zh-CN" dirty="0"/>
              <a:t>Task: </a:t>
            </a:r>
          </a:p>
          <a:p>
            <a:pPr lvl="2"/>
            <a:r>
              <a:rPr lang="en-US" altLang="zh-CN" dirty="0"/>
              <a:t>In this paper, we predict two types of crowd flows: inflow and outflow.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Challenge: </a:t>
            </a:r>
          </a:p>
          <a:p>
            <a:pPr lvl="2"/>
            <a:r>
              <a:rPr lang="en-US" altLang="zh-CN" dirty="0"/>
              <a:t>Spatial dependencies</a:t>
            </a:r>
          </a:p>
          <a:p>
            <a:pPr lvl="2"/>
            <a:r>
              <a:rPr lang="en-US" altLang="zh-CN" dirty="0"/>
              <a:t>Temporal dependencies</a:t>
            </a:r>
          </a:p>
          <a:p>
            <a:pPr lvl="2"/>
            <a:r>
              <a:rPr lang="en-US" altLang="zh-CN" dirty="0"/>
              <a:t>External influence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Contributions:</a:t>
            </a:r>
          </a:p>
          <a:p>
            <a:pPr lvl="2"/>
            <a:r>
              <a:rPr lang="en-US" altLang="zh-CN" dirty="0"/>
              <a:t>ST-</a:t>
            </a:r>
            <a:r>
              <a:rPr lang="en-US" altLang="zh-CN" dirty="0" err="1"/>
              <a:t>ResNet</a:t>
            </a:r>
            <a:r>
              <a:rPr lang="en-US" altLang="zh-CN" dirty="0"/>
              <a:t> employs convolution-based residual networks to model nearby and distant spatial dependencies.</a:t>
            </a:r>
          </a:p>
          <a:p>
            <a:pPr lvl="2"/>
            <a:r>
              <a:rPr lang="en-US" altLang="zh-CN" dirty="0"/>
              <a:t>temporal properties: closeness, period, and trend</a:t>
            </a:r>
          </a:p>
          <a:p>
            <a:pPr lvl="2"/>
            <a:r>
              <a:rPr lang="en-US" altLang="zh-CN" dirty="0"/>
              <a:t>dynamically aggregates the output of the three networks</a:t>
            </a:r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AD9EEE-C6BA-47E1-930C-4B775C58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3249016"/>
      </p:ext>
    </p:extLst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82F39-0FF3-40B7-BFD4-36F068F9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Deep </a:t>
            </a:r>
            <a:r>
              <a:rPr lang="en-US" altLang="zh-CN" b="1" dirty="0" err="1"/>
              <a:t>Spatio</a:t>
            </a:r>
            <a:r>
              <a:rPr lang="en-US" altLang="zh-CN" b="1" dirty="0"/>
              <a:t>-Temporal Residual Networks for Citywide Crowd Flows Prediction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5249D-BCC6-4C2A-B5C2-5829C6EB6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Preliminaries</a:t>
            </a:r>
          </a:p>
          <a:p>
            <a:pPr lvl="1"/>
            <a:r>
              <a:rPr lang="en-US" altLang="zh-CN" dirty="0"/>
              <a:t>Region</a:t>
            </a:r>
          </a:p>
          <a:p>
            <a:pPr lvl="2"/>
            <a:r>
              <a:rPr lang="en-US" altLang="zh-CN" dirty="0"/>
              <a:t>partition a city into an I×J grid map based on the longitude and latitude where a grid denotes a region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Inflow/outflow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Problem</a:t>
            </a:r>
          </a:p>
          <a:p>
            <a:pPr lvl="2"/>
            <a:r>
              <a:rPr lang="en-US" altLang="zh-CN" dirty="0"/>
              <a:t>Given the historical observations {</a:t>
            </a:r>
            <a:r>
              <a:rPr lang="en-US" altLang="zh-CN" dirty="0" err="1"/>
              <a:t>Xt|t</a:t>
            </a:r>
            <a:r>
              <a:rPr lang="en-US" altLang="zh-CN" dirty="0"/>
              <a:t> = 0, · · · , n − 1}, </a:t>
            </a:r>
          </a:p>
          <a:p>
            <a:pPr marL="909637" lvl="2" indent="0">
              <a:buNone/>
            </a:pPr>
            <a:r>
              <a:rPr lang="en-US" altLang="zh-CN" dirty="0"/>
              <a:t>	   predict </a:t>
            </a:r>
            <a:r>
              <a:rPr lang="en-US" altLang="zh-CN" dirty="0" err="1"/>
              <a:t>Xn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AD9EEE-C6BA-47E1-930C-4B775C58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6</a:t>
            </a:fld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CDD685-91DA-423F-8332-CFB4B92FC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2" y="2705100"/>
            <a:ext cx="3952875" cy="1447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F7DB74-8F2B-4B48-B37D-7E397077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4874489"/>
            <a:ext cx="4114800" cy="10382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AA1B0D-4B2A-43B2-AA53-4D7496AF09B0}"/>
              </a:ext>
            </a:extLst>
          </p:cNvPr>
          <p:cNvSpPr txBox="1"/>
          <p:nvPr/>
        </p:nvSpPr>
        <p:spPr>
          <a:xfrm>
            <a:off x="10610526" y="5081418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I*J*2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9217ED-CEB2-446E-BA39-4299F33C173A}"/>
              </a:ext>
            </a:extLst>
          </p:cNvPr>
          <p:cNvSpPr txBox="1"/>
          <p:nvPr/>
        </p:nvSpPr>
        <p:spPr>
          <a:xfrm>
            <a:off x="10112585" y="616850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n*I*J*2</a:t>
            </a:r>
            <a:r>
              <a:rPr lang="zh-CN" altLang="en-US" dirty="0">
                <a:highlight>
                  <a:srgbClr val="FFFF00"/>
                </a:highlight>
              </a:rPr>
              <a:t>→</a:t>
            </a:r>
            <a:r>
              <a:rPr lang="en-US" altLang="zh-CN" dirty="0">
                <a:highlight>
                  <a:srgbClr val="FFFF00"/>
                </a:highlight>
              </a:rPr>
              <a:t> I*J*2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6386157"/>
      </p:ext>
    </p:extLst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82F39-0FF3-40B7-BFD4-36F068F9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Deep </a:t>
            </a:r>
            <a:r>
              <a:rPr lang="en-US" altLang="zh-CN" b="1" dirty="0" err="1"/>
              <a:t>Spatio</a:t>
            </a:r>
            <a:r>
              <a:rPr lang="en-US" altLang="zh-CN" b="1" dirty="0"/>
              <a:t>-Temporal Residual Networks for Citywide Crowd Flows Prediction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5249D-BCC6-4C2A-B5C2-5829C6EB6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</a:t>
            </a:r>
            <a:r>
              <a:rPr lang="en-US" altLang="zh-CN" dirty="0" err="1"/>
              <a:t>Spatio</a:t>
            </a:r>
            <a:r>
              <a:rPr lang="en-US" altLang="zh-CN" dirty="0"/>
              <a:t>-Temporal Residual Networks</a:t>
            </a:r>
          </a:p>
          <a:p>
            <a:pPr lvl="1"/>
            <a:r>
              <a:rPr lang="en-US" altLang="zh-CN" dirty="0"/>
              <a:t>Deep Residual Learning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71487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Overview</a:t>
            </a:r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AD9EEE-C6BA-47E1-930C-4B775C58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7</a:t>
            </a:fld>
            <a:endParaRPr lang="ja-JP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10E27B-B2D5-4BE7-9651-C09759B5E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1"/>
          <a:stretch/>
        </p:blipFill>
        <p:spPr bwMode="auto">
          <a:xfrm>
            <a:off x="10135403" y="1193809"/>
            <a:ext cx="813015" cy="544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50FC55-F731-4EAE-B8CC-7440B2C0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114" y="3923827"/>
            <a:ext cx="3390900" cy="26484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5FCF5C-90F8-4F86-84DA-36643073D9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36"/>
          <a:stretch/>
        </p:blipFill>
        <p:spPr>
          <a:xfrm>
            <a:off x="4215114" y="2382335"/>
            <a:ext cx="3390900" cy="7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0291"/>
      </p:ext>
    </p:extLst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82F39-0FF3-40B7-BFD4-36F068F9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Deep </a:t>
            </a:r>
            <a:r>
              <a:rPr lang="en-US" altLang="zh-CN" b="1" dirty="0" err="1"/>
              <a:t>Spatio</a:t>
            </a:r>
            <a:r>
              <a:rPr lang="en-US" altLang="zh-CN" b="1" dirty="0"/>
              <a:t>-Temporal Residual Networks for Citywide Crowd Flows Prediction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D5249D-BCC6-4C2A-B5C2-5829C6EB6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Deep </a:t>
                </a:r>
                <a:r>
                  <a:rPr lang="en-US" altLang="zh-CN" dirty="0" err="1"/>
                  <a:t>Spatio</a:t>
                </a:r>
                <a:r>
                  <a:rPr lang="en-US" altLang="zh-CN" dirty="0"/>
                  <a:t>-Temporal Residual Networks</a:t>
                </a:r>
              </a:p>
              <a:p>
                <a:pPr lvl="1"/>
                <a:r>
                  <a:rPr lang="en-US" altLang="zh-CN" dirty="0"/>
                  <a:t>Part1. Convolution (spatial dependency)</a:t>
                </a:r>
              </a:p>
              <a:p>
                <a:pPr lvl="2"/>
                <a:r>
                  <a:rPr lang="en-US" altLang="zh-CN" dirty="0"/>
                  <a:t>First concatenate them along with the last axis as one tensor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zh-CN" dirty="0"/>
                  <a:t>Then </a:t>
                </a:r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D5249D-BCC6-4C2A-B5C2-5829C6EB6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0" t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AD9EEE-C6BA-47E1-930C-4B775C58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8</a:t>
            </a:fld>
            <a:endParaRPr lang="ja-JP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18F3D8-F8D6-44DD-8793-9D0CD31F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163" y="3495675"/>
            <a:ext cx="5019675" cy="2105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D18647-2C9C-49DF-B37F-02D6F68E0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864" y="2489515"/>
            <a:ext cx="3526561" cy="45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02764"/>
      </p:ext>
    </p:extLst>
  </p:cSld>
  <p:clrMapOvr>
    <a:masterClrMapping/>
  </p:clrMapOvr>
  <p:transition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82F39-0FF3-40B7-BFD4-36F068F9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Deep </a:t>
            </a:r>
            <a:r>
              <a:rPr lang="en-US" altLang="zh-CN" b="1" dirty="0" err="1"/>
              <a:t>Spatio</a:t>
            </a:r>
            <a:r>
              <a:rPr lang="en-US" altLang="zh-CN" b="1" dirty="0"/>
              <a:t>-Temporal Residual Networks for Citywide Crowd Flows Prediction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5249D-BCC6-4C2A-B5C2-5829C6EB6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</a:t>
            </a:r>
            <a:r>
              <a:rPr lang="en-US" altLang="zh-CN" dirty="0" err="1"/>
              <a:t>Spatio</a:t>
            </a:r>
            <a:r>
              <a:rPr lang="en-US" altLang="zh-CN" dirty="0"/>
              <a:t>-Temporal Residual Networks</a:t>
            </a:r>
          </a:p>
          <a:p>
            <a:pPr lvl="1"/>
            <a:r>
              <a:rPr lang="en-US" altLang="zh-CN" dirty="0"/>
              <a:t>Part2. Three parallel networks (temporal dependency)</a:t>
            </a:r>
          </a:p>
          <a:p>
            <a:pPr lvl="2"/>
            <a:r>
              <a:rPr lang="en-US" altLang="zh-CN" dirty="0"/>
              <a:t>closeness, period, trend </a:t>
            </a:r>
            <a:r>
              <a:rPr lang="en-US" altLang="zh-CN" dirty="0">
                <a:sym typeface="Wingdings" panose="05000000000000000000" pitchFamily="2" charset="2"/>
              </a:rPr>
              <a:t> most recent, one-day ago, one-week ago</a:t>
            </a:r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Fusion: 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AD9EEE-C6BA-47E1-930C-4B775C58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E356E-2BD0-4986-9E8E-F53B5EBD0E48}" type="slidenum">
              <a:rPr lang="ja-JP" altLang="en-US" smtClean="0"/>
              <a:pPr>
                <a:defRPr/>
              </a:pPr>
              <a:t>9</a:t>
            </a:fld>
            <a:endParaRPr lang="ja-JP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6399CF-6884-4E12-B306-41B2AD4C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588" y="2762156"/>
            <a:ext cx="3445010" cy="353386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F4D8F4C-F420-4E48-9BAC-998E55824145}"/>
              </a:ext>
            </a:extLst>
          </p:cNvPr>
          <p:cNvGrpSpPr/>
          <p:nvPr/>
        </p:nvGrpSpPr>
        <p:grpSpPr>
          <a:xfrm>
            <a:off x="638971" y="2920081"/>
            <a:ext cx="6173992" cy="3218017"/>
            <a:chOff x="566543" y="2762156"/>
            <a:chExt cx="6173992" cy="321801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90F9534-7800-496B-A08C-D97D193575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20" b="82676"/>
            <a:stretch/>
          </p:blipFill>
          <p:spPr bwMode="auto">
            <a:xfrm>
              <a:off x="566543" y="2762156"/>
              <a:ext cx="6173992" cy="1589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C236F2E-97E6-4C67-A255-5D39CCE8F0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47" t="16624" r="-327" b="66052"/>
            <a:stretch/>
          </p:blipFill>
          <p:spPr bwMode="auto">
            <a:xfrm>
              <a:off x="566543" y="4390978"/>
              <a:ext cx="6173992" cy="1589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089ABF9-35C4-4B1F-B75C-CC9A64FC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613" y="2367632"/>
            <a:ext cx="39909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78748"/>
      </p:ext>
    </p:extLst>
  </p:cSld>
  <p:clrMapOvr>
    <a:masterClrMapping/>
  </p:clrMapOvr>
  <p:transition>
    <p:blinds dir="vert"/>
  </p:transition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11909</TotalTime>
  <Words>1277</Words>
  <Application>Microsoft Office PowerPoint</Application>
  <PresentationFormat>宽屏</PresentationFormat>
  <Paragraphs>232</Paragraphs>
  <Slides>23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HGP教科書体</vt:lpstr>
      <vt:lpstr>HGP明朝E</vt:lpstr>
      <vt:lpstr>HGP創英角ｺﾞｼｯｸUB</vt:lpstr>
      <vt:lpstr>HGS明朝B</vt:lpstr>
      <vt:lpstr>HGS創英角ﾎﾟｯﾌﾟ体</vt:lpstr>
      <vt:lpstr>Meiryo UI</vt:lpstr>
      <vt:lpstr>MS Gothic</vt:lpstr>
      <vt:lpstr>NimbusRomNo9L-Regu</vt:lpstr>
      <vt:lpstr>黑体</vt:lpstr>
      <vt:lpstr>Arial</vt:lpstr>
      <vt:lpstr>Calibri</vt:lpstr>
      <vt:lpstr>Cambria Math</vt:lpstr>
      <vt:lpstr>Times New Roman</vt:lpstr>
      <vt:lpstr>Verdana</vt:lpstr>
      <vt:lpstr>Wingdings</vt:lpstr>
      <vt:lpstr>Profile</vt:lpstr>
      <vt:lpstr>Paper Reading Sharing</vt:lpstr>
      <vt:lpstr>Introduction</vt:lpstr>
      <vt:lpstr>Introduction</vt:lpstr>
      <vt:lpstr>Deep Spatio-Temporal Residual Networks for Citywide Crowd Flows Prediction</vt:lpstr>
      <vt:lpstr>Deep Spatio-Temporal Residual Networks for Citywide Crowd Flows Prediction</vt:lpstr>
      <vt:lpstr>Deep Spatio-Temporal Residual Networks for Citywide Crowd Flows Prediction</vt:lpstr>
      <vt:lpstr>Deep Spatio-Temporal Residual Networks for Citywide Crowd Flows Prediction</vt:lpstr>
      <vt:lpstr>Deep Spatio-Temporal Residual Networks for Citywide Crowd Flows Prediction</vt:lpstr>
      <vt:lpstr>Deep Spatio-Temporal Residual Networks for Citywide Crowd Flows Prediction</vt:lpstr>
      <vt:lpstr>Deep Spatio-Temporal Residual Networks for Citywide Crowd Flows Prediction</vt:lpstr>
      <vt:lpstr>Deep Spatio-Temporal Residual Networks for Citywide Crowd Flows Prediction</vt:lpstr>
      <vt:lpstr>Spatio-Temporal Graph Convolutional Networks: A Deep Learning Framework for Traffic Forecasting</vt:lpstr>
      <vt:lpstr>Spatio-Temporal Graph Convolutional Networks: A Deep Learning Framework for Traffic Forecasting</vt:lpstr>
      <vt:lpstr>Spatio-Temporal Graph Convolutional Networks: A Deep Learning Framework for Traffic Forecasting</vt:lpstr>
      <vt:lpstr>Spatio-Temporal Graph Convolutional Networks: A Deep Learning Framework for Traffic Forecasting</vt:lpstr>
      <vt:lpstr>Spatio-Temporal Graph Convolutional Networks: A Deep Learning Framework for Traffic Forecasting</vt:lpstr>
      <vt:lpstr>Spatio-Temporal Graph Convolutional Networks: A Deep Learning Framework for Traffic Forecasting</vt:lpstr>
      <vt:lpstr>Spatio-Temporal Graph Convolutional Networks: A Deep Learning Framework for Traffic Forecasting</vt:lpstr>
      <vt:lpstr>Spatio-Temporal Graph Convolutional Networks: A Deep Learning Framework for Traffic Forecasting</vt:lpstr>
      <vt:lpstr>Spatio-Temporal Graph Convolutional Networks: A Deep Learning Framework for Traffic Forecasting</vt:lpstr>
      <vt:lpstr>Spatio-Temporal Graph Convolutional Networks: A Deep Learning Framework for Traffic Forecasting</vt:lpstr>
      <vt:lpstr>Spatio-Temporal Graph Convolutional Networks: A Deep Learning Framework for Traffic Forecasting</vt:lpstr>
      <vt:lpstr>Spatio-Temporal Graph Convolutional Networks: A Deep Learning Framework for Traffic Forecasting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Jiang Renhe</dc:creator>
  <cp:lastModifiedBy>蔡　沢坤</cp:lastModifiedBy>
  <cp:revision>341</cp:revision>
  <dcterms:created xsi:type="dcterms:W3CDTF">2019-12-27T03:28:26Z</dcterms:created>
  <dcterms:modified xsi:type="dcterms:W3CDTF">2020-06-04T22:36:46Z</dcterms:modified>
</cp:coreProperties>
</file>